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768" r:id="rId2"/>
  </p:sldMasterIdLst>
  <p:notesMasterIdLst>
    <p:notesMasterId r:id="rId23"/>
  </p:notesMasterIdLst>
  <p:sldIdLst>
    <p:sldId id="268" r:id="rId3"/>
    <p:sldId id="265" r:id="rId4"/>
    <p:sldId id="298" r:id="rId5"/>
    <p:sldId id="273" r:id="rId6"/>
    <p:sldId id="271" r:id="rId7"/>
    <p:sldId id="284" r:id="rId8"/>
    <p:sldId id="278" r:id="rId9"/>
    <p:sldId id="287" r:id="rId10"/>
    <p:sldId id="276" r:id="rId11"/>
    <p:sldId id="281" r:id="rId12"/>
    <p:sldId id="299" r:id="rId13"/>
    <p:sldId id="288" r:id="rId14"/>
    <p:sldId id="289" r:id="rId15"/>
    <p:sldId id="290" r:id="rId16"/>
    <p:sldId id="291" r:id="rId17"/>
    <p:sldId id="292" r:id="rId18"/>
    <p:sldId id="300" r:id="rId19"/>
    <p:sldId id="272" r:id="rId20"/>
    <p:sldId id="285" r:id="rId21"/>
    <p:sldId id="277" r:id="rId22"/>
  </p:sldIdLst>
  <p:sldSz cx="9144000" cy="6858000" type="screen4x3"/>
  <p:notesSz cx="6797675" cy="9926638"/>
  <p:defaultTextStyle>
    <a:defPPr>
      <a:defRPr lang="he-IL"/>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סגנון ביניים 2 - הדגשה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4C1A8A3-306A-4EB7-A6B1-4F7E0EB9C5D6}" styleName="סגנון ביניים 3 - הדגשה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2838BEF-8BB2-4498-84A7-C5851F593DF1}" styleName="סגנון ביניים 4 - הדגשה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FECB4D8-DB02-4DC6-A0A2-4F2EBAE1DC90}" styleName="סגנון ביניים 1 - הדגשה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80"/>
    <p:restoredTop sz="94660"/>
  </p:normalViewPr>
  <p:slideViewPr>
    <p:cSldViewPr>
      <p:cViewPr varScale="1">
        <p:scale>
          <a:sx n="116" d="100"/>
          <a:sy n="116" d="100"/>
        </p:scale>
        <p:origin x="2178"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52016" y="0"/>
            <a:ext cx="2945659" cy="496332"/>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74" y="0"/>
            <a:ext cx="2945659" cy="496332"/>
          </a:xfrm>
          <a:prstGeom prst="rect">
            <a:avLst/>
          </a:prstGeom>
        </p:spPr>
        <p:txBody>
          <a:bodyPr vert="horz" lIns="91440" tIns="45720" rIns="91440" bIns="45720" rtlCol="1"/>
          <a:lstStyle>
            <a:lvl1pPr algn="l">
              <a:defRPr sz="1200"/>
            </a:lvl1pPr>
          </a:lstStyle>
          <a:p>
            <a:fld id="{A1053309-D198-491F-9F06-292E6F1DA98E}" type="datetimeFigureOut">
              <a:rPr lang="he-IL" smtClean="0"/>
              <a:t>ט'/אדר א/תשע"ט</a:t>
            </a:fld>
            <a:endParaRPr lang="he-IL"/>
          </a:p>
        </p:txBody>
      </p:sp>
      <p:sp>
        <p:nvSpPr>
          <p:cNvPr id="4" name="מציין מיקום של תמונת שקופית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79768" y="4715153"/>
            <a:ext cx="5438140" cy="4466987"/>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52016" y="9428583"/>
            <a:ext cx="2945659" cy="496332"/>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74" y="9428583"/>
            <a:ext cx="2945659" cy="496332"/>
          </a:xfrm>
          <a:prstGeom prst="rect">
            <a:avLst/>
          </a:prstGeom>
        </p:spPr>
        <p:txBody>
          <a:bodyPr vert="horz" lIns="91440" tIns="45720" rIns="91440" bIns="45720" rtlCol="1" anchor="b"/>
          <a:lstStyle>
            <a:lvl1pPr algn="l">
              <a:defRPr sz="1200"/>
            </a:lvl1pPr>
          </a:lstStyle>
          <a:p>
            <a:fld id="{68388CCC-C0C2-48F1-A5B5-D0F7489F3EB4}" type="slidenum">
              <a:rPr lang="he-IL" smtClean="0"/>
              <a:t>‹#›</a:t>
            </a:fld>
            <a:endParaRPr lang="he-IL"/>
          </a:p>
        </p:txBody>
      </p:sp>
    </p:spTree>
    <p:extLst>
      <p:ext uri="{BB962C8B-B14F-4D97-AF65-F5344CB8AC3E}">
        <p14:creationId xmlns:p14="http://schemas.microsoft.com/office/powerpoint/2010/main" val="51228599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he-I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053" indent="0" algn="ctr">
              <a:buNone/>
              <a:defRPr/>
            </a:lvl2pPr>
            <a:lvl3pPr marL="914107" indent="0" algn="ctr">
              <a:buNone/>
              <a:defRPr/>
            </a:lvl3pPr>
            <a:lvl4pPr marL="1371160" indent="0" algn="ctr">
              <a:buNone/>
              <a:defRPr/>
            </a:lvl4pPr>
            <a:lvl5pPr marL="1828214" indent="0" algn="ctr">
              <a:buNone/>
              <a:defRPr/>
            </a:lvl5pPr>
            <a:lvl6pPr marL="2285266" indent="0" algn="ctr">
              <a:buNone/>
              <a:defRPr/>
            </a:lvl6pPr>
            <a:lvl7pPr marL="2742321" indent="0" algn="ctr">
              <a:buNone/>
              <a:defRPr/>
            </a:lvl7pPr>
            <a:lvl8pPr marL="3199374" indent="0" algn="ctr">
              <a:buNone/>
              <a:defRPr/>
            </a:lvl8pPr>
            <a:lvl9pPr marL="3656426" indent="0" algn="ctr">
              <a:buNone/>
              <a:defRPr/>
            </a:lvl9pPr>
          </a:lstStyle>
          <a:p>
            <a:r>
              <a:rPr lang="en-US" smtClean="0"/>
              <a:t>Click to edit Master subtitle style</a:t>
            </a:r>
            <a:endParaRPr lang="he-IL"/>
          </a:p>
        </p:txBody>
      </p:sp>
      <p:sp>
        <p:nvSpPr>
          <p:cNvPr id="4" name="Slide Number Placeholder 3"/>
          <p:cNvSpPr>
            <a:spLocks noGrp="1"/>
          </p:cNvSpPr>
          <p:nvPr>
            <p:ph type="sldNum" sz="quarter" idx="10"/>
          </p:nvPr>
        </p:nvSpPr>
        <p:spPr/>
        <p:txBody>
          <a:bodyPr/>
          <a:lstStyle>
            <a:lvl1pPr fontAlgn="auto">
              <a:spcBef>
                <a:spcPts val="0"/>
              </a:spcBef>
              <a:spcAft>
                <a:spcPts val="0"/>
              </a:spcAft>
              <a:defRPr/>
            </a:lvl1pPr>
          </a:lstStyle>
          <a:p>
            <a:pPr>
              <a:defRPr/>
            </a:pPr>
            <a:fld id="{A6B4B91B-FF16-4BC5-87FD-271962738251}" type="slidenum">
              <a:rPr lang="he-IL" altLang="en-GB"/>
              <a:pPr>
                <a:defRPr/>
              </a:pPr>
              <a:t>‹#›</a:t>
            </a:fld>
            <a:endParaRPr lang="en-US" alt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Slide Number Placeholder 3"/>
          <p:cNvSpPr>
            <a:spLocks noGrp="1"/>
          </p:cNvSpPr>
          <p:nvPr>
            <p:ph type="sldNum" sz="quarter" idx="10"/>
          </p:nvPr>
        </p:nvSpPr>
        <p:spPr/>
        <p:txBody>
          <a:bodyPr/>
          <a:lstStyle>
            <a:lvl1pPr fontAlgn="auto">
              <a:spcBef>
                <a:spcPts val="0"/>
              </a:spcBef>
              <a:spcAft>
                <a:spcPts val="0"/>
              </a:spcAft>
              <a:defRPr/>
            </a:lvl1pPr>
          </a:lstStyle>
          <a:p>
            <a:pPr>
              <a:defRPr/>
            </a:pPr>
            <a:fld id="{CD82512A-0B92-4174-9105-EFD0EE36EF04}" type="slidenum">
              <a:rPr lang="he-IL" altLang="en-GB"/>
              <a:pPr>
                <a:defRPr/>
              </a:pPr>
              <a:t>‹#›</a:t>
            </a:fld>
            <a:endParaRPr lang="en-US" alt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5440" y="358775"/>
            <a:ext cx="2105025" cy="6027738"/>
          </a:xfrm>
        </p:spPr>
        <p:txBody>
          <a:bodyPr vert="eaVert"/>
          <a:lstStyle/>
          <a:p>
            <a:r>
              <a:rPr lang="en-US" smtClean="0"/>
              <a:t>Click to edit Master title style</a:t>
            </a:r>
            <a:endParaRPr lang="he-IL"/>
          </a:p>
        </p:txBody>
      </p:sp>
      <p:sp>
        <p:nvSpPr>
          <p:cNvPr id="3" name="Vertical Text Placeholder 2"/>
          <p:cNvSpPr>
            <a:spLocks noGrp="1"/>
          </p:cNvSpPr>
          <p:nvPr>
            <p:ph type="body" orient="vert" idx="1"/>
          </p:nvPr>
        </p:nvSpPr>
        <p:spPr>
          <a:xfrm>
            <a:off x="358775" y="358775"/>
            <a:ext cx="6164263" cy="60277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Slide Number Placeholder 3"/>
          <p:cNvSpPr>
            <a:spLocks noGrp="1"/>
          </p:cNvSpPr>
          <p:nvPr>
            <p:ph type="sldNum" sz="quarter" idx="10"/>
          </p:nvPr>
        </p:nvSpPr>
        <p:spPr/>
        <p:txBody>
          <a:bodyPr/>
          <a:lstStyle>
            <a:lvl1pPr fontAlgn="auto">
              <a:spcBef>
                <a:spcPts val="0"/>
              </a:spcBef>
              <a:spcAft>
                <a:spcPts val="0"/>
              </a:spcAft>
              <a:defRPr/>
            </a:lvl1pPr>
          </a:lstStyle>
          <a:p>
            <a:pPr>
              <a:defRPr/>
            </a:pPr>
            <a:fld id="{FF5794C6-B433-47E7-AA07-1AD078B4CBFC}" type="slidenum">
              <a:rPr lang="he-IL" altLang="en-GB"/>
              <a:pPr>
                <a:defRPr/>
              </a:pPr>
              <a:t>‹#›</a:t>
            </a:fld>
            <a:endParaRPr lang="en-US" alt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58775" y="358775"/>
            <a:ext cx="8421688" cy="630238"/>
          </a:xfrm>
        </p:spPr>
        <p:txBody>
          <a:bodyPr/>
          <a:lstStyle/>
          <a:p>
            <a:r>
              <a:rPr lang="en-US" smtClean="0"/>
              <a:t>Click to edit Master title style</a:t>
            </a:r>
            <a:endParaRPr lang="he-IL"/>
          </a:p>
        </p:txBody>
      </p:sp>
      <p:sp>
        <p:nvSpPr>
          <p:cNvPr id="3" name="Table Placeholder 2"/>
          <p:cNvSpPr>
            <a:spLocks noGrp="1"/>
          </p:cNvSpPr>
          <p:nvPr>
            <p:ph type="tbl" idx="1"/>
          </p:nvPr>
        </p:nvSpPr>
        <p:spPr>
          <a:xfrm>
            <a:off x="358775" y="1168402"/>
            <a:ext cx="8421688" cy="5218113"/>
          </a:xfrm>
        </p:spPr>
        <p:txBody>
          <a:bodyPr/>
          <a:lstStyle/>
          <a:p>
            <a:pPr lvl="0"/>
            <a:endParaRPr lang="he-IL" noProof="0"/>
          </a:p>
        </p:txBody>
      </p:sp>
      <p:sp>
        <p:nvSpPr>
          <p:cNvPr id="4" name="Slide Number Placeholder 3"/>
          <p:cNvSpPr>
            <a:spLocks noGrp="1"/>
          </p:cNvSpPr>
          <p:nvPr>
            <p:ph type="sldNum" sz="quarter" idx="10"/>
          </p:nvPr>
        </p:nvSpPr>
        <p:spPr/>
        <p:txBody>
          <a:bodyPr/>
          <a:lstStyle>
            <a:lvl1pPr fontAlgn="auto">
              <a:spcBef>
                <a:spcPts val="0"/>
              </a:spcBef>
              <a:spcAft>
                <a:spcPts val="0"/>
              </a:spcAft>
              <a:defRPr/>
            </a:lvl1pPr>
          </a:lstStyle>
          <a:p>
            <a:pPr>
              <a:defRPr/>
            </a:pPr>
            <a:fld id="{602EB258-60F0-4A29-8039-F8F3C5775B81}" type="slidenum">
              <a:rPr lang="he-IL" altLang="en-GB"/>
              <a:pPr>
                <a:defRPr/>
              </a:pPr>
              <a:t>‹#›</a:t>
            </a:fld>
            <a:endParaRPr lang="en-US" alt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DB32461A-250E-4A29-9E9B-599CA3838FA1}" type="datetime1">
              <a:rPr lang="en-US" smtClean="0"/>
              <a:pPr/>
              <a:t>2/14/2019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pPr>
              <a:defRPr/>
            </a:pPr>
            <a:fld id="{10992785-19BE-422E-B77A-C3E35453769F}" type="slidenum">
              <a:rPr lang="he-IL" altLang="en-GB" smtClean="0"/>
              <a:pPr>
                <a:defRPr/>
              </a:pPr>
              <a:t>‹#›</a:t>
            </a:fld>
            <a:endParaRPr lang="en-US" alt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Content Placeholder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DF1AD66C-382E-48AD-8F4C-E87C4D4A8B28}" type="datetime1">
              <a:rPr lang="en-US" smtClean="0"/>
              <a:pPr/>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10992785-19BE-422E-B77A-C3E35453769F}" type="slidenum">
              <a:rPr lang="he-IL" altLang="en-GB" smtClean="0"/>
              <a:pPr>
                <a:defRPr/>
              </a:pPr>
              <a:t>‹#›</a:t>
            </a:fld>
            <a:endParaRPr lang="en-US" alt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7" name="Date Placeholder 6"/>
          <p:cNvSpPr>
            <a:spLocks noGrp="1"/>
          </p:cNvSpPr>
          <p:nvPr>
            <p:ph type="dt" sz="half" idx="10"/>
          </p:nvPr>
        </p:nvSpPr>
        <p:spPr/>
        <p:txBody>
          <a:bodyPr/>
          <a:lstStyle/>
          <a:p>
            <a:fld id="{26F4ADA4-35DF-4BD1-8C53-4246F035229A}" type="datetime1">
              <a:rPr lang="en-US" smtClean="0"/>
              <a:pPr/>
              <a:t>2/14/2019</a:t>
            </a:fld>
            <a:endParaRPr lang="en-US"/>
          </a:p>
        </p:txBody>
      </p:sp>
      <p:sp>
        <p:nvSpPr>
          <p:cNvPr id="8" name="Slide Number Placeholder 7"/>
          <p:cNvSpPr>
            <a:spLocks noGrp="1"/>
          </p:cNvSpPr>
          <p:nvPr>
            <p:ph type="sldNum" sz="quarter" idx="11"/>
          </p:nvPr>
        </p:nvSpPr>
        <p:spPr/>
        <p:txBody>
          <a:bodyPr/>
          <a:lstStyle/>
          <a:p>
            <a:pPr>
              <a:defRPr/>
            </a:pPr>
            <a:fld id="{10992785-19BE-422E-B77A-C3E35453769F}" type="slidenum">
              <a:rPr lang="he-IL" altLang="en-GB" smtClean="0"/>
              <a:pPr>
                <a:defRPr/>
              </a:pPr>
              <a:t>‹#›</a:t>
            </a:fld>
            <a:endParaRPr lang="en-US" altLang="en-GB"/>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fld id="{659F63ED-02B1-490A-8EAD-E0CB136D5388}" type="datetime1">
              <a:rPr lang="en-US" smtClean="0"/>
              <a:pPr/>
              <a:t>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10992785-19BE-422E-B77A-C3E35453769F}" type="slidenum">
              <a:rPr lang="he-IL" altLang="en-GB" smtClean="0"/>
              <a:pPr>
                <a:defRPr/>
              </a:pPr>
              <a:t>‹#›</a:t>
            </a:fld>
            <a:endParaRPr lang="en-US" alt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smtClean="0"/>
              <a:t>לחץ כדי לערוך סגנון כותרת של תבנית בסיס</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he-IL" smtClean="0"/>
              <a:t>לחץ כדי לערוך סגנונות טקסט של תבנית בסיס</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6F771BB6-685D-4518-8FAD-1882B9671546}" type="datetime1">
              <a:rPr lang="en-US" smtClean="0"/>
              <a:pPr/>
              <a:t>2/14/2019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a:defRPr/>
            </a:pPr>
            <a:fld id="{10992785-19BE-422E-B77A-C3E35453769F}" type="slidenum">
              <a:rPr lang="he-IL" altLang="en-GB" smtClean="0"/>
              <a:pPr>
                <a:defRPr/>
              </a:pPr>
              <a:t>‹#›</a:t>
            </a:fld>
            <a:endParaRPr lang="en-US" alt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Date Placeholder 2"/>
          <p:cNvSpPr>
            <a:spLocks noGrp="1"/>
          </p:cNvSpPr>
          <p:nvPr>
            <p:ph type="dt" sz="half" idx="10"/>
          </p:nvPr>
        </p:nvSpPr>
        <p:spPr/>
        <p:txBody>
          <a:bodyPr/>
          <a:lstStyle/>
          <a:p>
            <a:fld id="{465FFBFE-5C08-4E0E-AF38-FB925F0B4D71}" type="datetime1">
              <a:rPr lang="en-US" smtClean="0"/>
              <a:pPr/>
              <a:t>2/14/2019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a:defRPr/>
            </a:pPr>
            <a:fld id="{10992785-19BE-422E-B77A-C3E35453769F}" type="slidenum">
              <a:rPr lang="he-IL" altLang="en-GB" smtClean="0"/>
              <a:pPr>
                <a:defRPr/>
              </a:pPr>
              <a:t>‹#›</a:t>
            </a:fld>
            <a:endParaRPr lang="en-US" alt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23242C-D747-4ADD-80D8-99421268E3A8}" type="datetime1">
              <a:rPr lang="en-US" smtClean="0"/>
              <a:pPr/>
              <a:t>2/14/2019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10992785-19BE-422E-B77A-C3E35453769F}" type="slidenum">
              <a:rPr lang="he-IL" altLang="en-GB" smtClean="0"/>
              <a:pPr>
                <a:defRPr/>
              </a:pPr>
              <a:t>‹#›</a:t>
            </a:fld>
            <a:endParaRPr lang="en-US" alt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Slide Number Placeholder 3"/>
          <p:cNvSpPr>
            <a:spLocks noGrp="1"/>
          </p:cNvSpPr>
          <p:nvPr>
            <p:ph type="sldNum" sz="quarter" idx="10"/>
          </p:nvPr>
        </p:nvSpPr>
        <p:spPr/>
        <p:txBody>
          <a:bodyPr/>
          <a:lstStyle>
            <a:lvl1pPr fontAlgn="auto">
              <a:spcBef>
                <a:spcPts val="0"/>
              </a:spcBef>
              <a:spcAft>
                <a:spcPts val="0"/>
              </a:spcAft>
              <a:defRPr/>
            </a:lvl1pPr>
          </a:lstStyle>
          <a:p>
            <a:pPr>
              <a:defRPr/>
            </a:pPr>
            <a:fld id="{C0BBE1C8-CB13-4464-A35B-4C3A6F4F2283}" type="slidenum">
              <a:rPr lang="he-IL" altLang="en-GB"/>
              <a:pPr>
                <a:defRPr/>
              </a:pPr>
              <a:t>‹#›</a:t>
            </a:fld>
            <a:endParaRPr lang="en-US" alt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06E82007-CDD1-4BCF-B9F4-9D458EFEEFE1}" type="datetime1">
              <a:rPr lang="en-US" smtClean="0"/>
              <a:pPr/>
              <a:t>2/14/2019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10992785-19BE-422E-B77A-C3E35453769F}" type="slidenum">
              <a:rPr lang="he-IL" altLang="en-GB" smtClean="0"/>
              <a:pPr>
                <a:defRPr/>
              </a:pPr>
              <a:t>‹#›</a:t>
            </a:fld>
            <a:endParaRPr lang="en-US" altLang="en-GB"/>
          </a:p>
        </p:txBody>
      </p:sp>
      <p:sp>
        <p:nvSpPr>
          <p:cNvPr id="8" name="Title 7"/>
          <p:cNvSpPr>
            <a:spLocks noGrp="1"/>
          </p:cNvSpPr>
          <p:nvPr>
            <p:ph type="title"/>
          </p:nvPr>
        </p:nvSpPr>
        <p:spPr/>
        <p:txBody>
          <a:bodyPr/>
          <a:lstStyle/>
          <a:p>
            <a:r>
              <a:rPr lang="he-IL" smtClean="0"/>
              <a:t>לחץ כדי לערוך סגנון כותרת של תבנית בסיס</a:t>
            </a:r>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smtClean="0"/>
              <a:t>לחץ על הסמל כדי להוסיף תמונה</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34A4F265-CA88-4C30-A9AD-02E6A5184734}" type="datetime1">
              <a:rPr lang="en-US" smtClean="0"/>
              <a:pPr/>
              <a:t>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pPr>
              <a:defRPr/>
            </a:pPr>
            <a:fld id="{10992785-19BE-422E-B77A-C3E35453769F}" type="slidenum">
              <a:rPr lang="he-IL" altLang="en-GB" smtClean="0"/>
              <a:pPr>
                <a:defRPr/>
              </a:pPr>
              <a:t>‹#›</a:t>
            </a:fld>
            <a:endParaRPr lang="en-US" altLang="en-GB"/>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he-IL" smtClean="0"/>
              <a:t>לחץ כדי לערוך סגנון כותרת של תבנית בסיס</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78C81099-48EC-46A3-9530-F58EB96AF77C}" type="datetime1">
              <a:rPr lang="en-US" smtClean="0"/>
              <a:pPr/>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10992785-19BE-422E-B77A-C3E35453769F}" type="slidenum">
              <a:rPr lang="he-IL" altLang="en-GB" smtClean="0"/>
              <a:pPr>
                <a:defRPr/>
              </a:pPr>
              <a:t>‹#›</a:t>
            </a:fld>
            <a:endParaRPr lang="en-US" alt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FF697E24-FFB9-4C73-8C6D-E02A7AD33DB8}" type="datetime1">
              <a:rPr lang="en-US" smtClean="0"/>
              <a:pPr/>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10992785-19BE-422E-B77A-C3E35453769F}" type="slidenum">
              <a:rPr lang="he-IL" altLang="en-GB" smtClean="0"/>
              <a:pPr>
                <a:defRPr/>
              </a:pPr>
              <a:t>‹#›</a:t>
            </a:fld>
            <a:endParaRPr lang="en-US" alt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lstStyle>
            <a:lvl1pPr algn="r">
              <a:defRPr sz="4000" b="1" cap="all"/>
            </a:lvl1pPr>
          </a:lstStyle>
          <a:p>
            <a:r>
              <a:rPr lang="en-US" smtClean="0"/>
              <a:t>Click to edit Master title style</a:t>
            </a:r>
            <a:endParaRPr lang="he-IL"/>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lvl1pPr>
            <a:lvl2pPr marL="457053" indent="0">
              <a:buNone/>
              <a:defRPr sz="1800"/>
            </a:lvl2pPr>
            <a:lvl3pPr marL="914107" indent="0">
              <a:buNone/>
              <a:defRPr sz="1600"/>
            </a:lvl3pPr>
            <a:lvl4pPr marL="1371160" indent="0">
              <a:buNone/>
              <a:defRPr sz="1400"/>
            </a:lvl4pPr>
            <a:lvl5pPr marL="1828214" indent="0">
              <a:buNone/>
              <a:defRPr sz="1400"/>
            </a:lvl5pPr>
            <a:lvl6pPr marL="2285266" indent="0">
              <a:buNone/>
              <a:defRPr sz="1400"/>
            </a:lvl6pPr>
            <a:lvl7pPr marL="2742321" indent="0">
              <a:buNone/>
              <a:defRPr sz="1400"/>
            </a:lvl7pPr>
            <a:lvl8pPr marL="3199374" indent="0">
              <a:buNone/>
              <a:defRPr sz="1400"/>
            </a:lvl8pPr>
            <a:lvl9pPr marL="3656426"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fontAlgn="auto">
              <a:spcBef>
                <a:spcPts val="0"/>
              </a:spcBef>
              <a:spcAft>
                <a:spcPts val="0"/>
              </a:spcAft>
              <a:defRPr/>
            </a:lvl1pPr>
          </a:lstStyle>
          <a:p>
            <a:pPr>
              <a:defRPr/>
            </a:pPr>
            <a:fld id="{2BC45263-661E-4D17-A949-33E3B340BDD3}" type="slidenum">
              <a:rPr lang="he-IL" altLang="en-GB"/>
              <a:pPr>
                <a:defRPr/>
              </a:pPr>
              <a:t>‹#›</a:t>
            </a:fld>
            <a:endParaRPr lang="en-US" alt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sz="half" idx="1"/>
          </p:nvPr>
        </p:nvSpPr>
        <p:spPr>
          <a:xfrm>
            <a:off x="358777" y="1168402"/>
            <a:ext cx="4133850" cy="5218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Content Placeholder 3"/>
          <p:cNvSpPr>
            <a:spLocks noGrp="1"/>
          </p:cNvSpPr>
          <p:nvPr>
            <p:ph sz="half" idx="2"/>
          </p:nvPr>
        </p:nvSpPr>
        <p:spPr>
          <a:xfrm>
            <a:off x="4645025" y="1168402"/>
            <a:ext cx="4135438" cy="5218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Slide Number Placeholder 4"/>
          <p:cNvSpPr>
            <a:spLocks noGrp="1"/>
          </p:cNvSpPr>
          <p:nvPr>
            <p:ph type="sldNum" sz="quarter" idx="10"/>
          </p:nvPr>
        </p:nvSpPr>
        <p:spPr/>
        <p:txBody>
          <a:bodyPr/>
          <a:lstStyle>
            <a:lvl1pPr fontAlgn="auto">
              <a:spcBef>
                <a:spcPts val="0"/>
              </a:spcBef>
              <a:spcAft>
                <a:spcPts val="0"/>
              </a:spcAft>
              <a:defRPr/>
            </a:lvl1pPr>
          </a:lstStyle>
          <a:p>
            <a:pPr>
              <a:defRPr/>
            </a:pPr>
            <a:fld id="{29DA787B-BAA5-478E-9F8E-217F097ABFBA}" type="slidenum">
              <a:rPr lang="he-IL" altLang="en-GB"/>
              <a:pPr>
                <a:defRPr/>
              </a:pPr>
              <a:t>‹#›</a:t>
            </a:fld>
            <a:endParaRPr lang="en-US" alt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4639"/>
            <a:ext cx="8229600" cy="1143000"/>
          </a:xfrm>
        </p:spPr>
        <p:txBody>
          <a:bodyPr/>
          <a:lstStyle>
            <a:lvl1pPr>
              <a:defRPr/>
            </a:lvl1pPr>
          </a:lstStyle>
          <a:p>
            <a:r>
              <a:rPr lang="en-US" smtClean="0"/>
              <a:t>Click to edit Master title style</a:t>
            </a:r>
            <a:endParaRPr lang="he-I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053" indent="0">
              <a:buNone/>
              <a:defRPr sz="2000" b="1"/>
            </a:lvl2pPr>
            <a:lvl3pPr marL="914107" indent="0">
              <a:buNone/>
              <a:defRPr sz="1800" b="1"/>
            </a:lvl3pPr>
            <a:lvl4pPr marL="1371160" indent="0">
              <a:buNone/>
              <a:defRPr sz="1600" b="1"/>
            </a:lvl4pPr>
            <a:lvl5pPr marL="1828214" indent="0">
              <a:buNone/>
              <a:defRPr sz="1600" b="1"/>
            </a:lvl5pPr>
            <a:lvl6pPr marL="2285266" indent="0">
              <a:buNone/>
              <a:defRPr sz="1600" b="1"/>
            </a:lvl6pPr>
            <a:lvl7pPr marL="2742321" indent="0">
              <a:buNone/>
              <a:defRPr sz="1600" b="1"/>
            </a:lvl7pPr>
            <a:lvl8pPr marL="3199374" indent="0">
              <a:buNone/>
              <a:defRPr sz="1600" b="1"/>
            </a:lvl8pPr>
            <a:lvl9pPr marL="3656426"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053" indent="0">
              <a:buNone/>
              <a:defRPr sz="2000" b="1"/>
            </a:lvl2pPr>
            <a:lvl3pPr marL="914107" indent="0">
              <a:buNone/>
              <a:defRPr sz="1800" b="1"/>
            </a:lvl3pPr>
            <a:lvl4pPr marL="1371160" indent="0">
              <a:buNone/>
              <a:defRPr sz="1600" b="1"/>
            </a:lvl4pPr>
            <a:lvl5pPr marL="1828214" indent="0">
              <a:buNone/>
              <a:defRPr sz="1600" b="1"/>
            </a:lvl5pPr>
            <a:lvl6pPr marL="2285266" indent="0">
              <a:buNone/>
              <a:defRPr sz="1600" b="1"/>
            </a:lvl6pPr>
            <a:lvl7pPr marL="2742321" indent="0">
              <a:buNone/>
              <a:defRPr sz="1600" b="1"/>
            </a:lvl7pPr>
            <a:lvl8pPr marL="3199374" indent="0">
              <a:buNone/>
              <a:defRPr sz="1600" b="1"/>
            </a:lvl8pPr>
            <a:lvl9pPr marL="3656426"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7" name="Slide Number Placeholder 6"/>
          <p:cNvSpPr>
            <a:spLocks noGrp="1"/>
          </p:cNvSpPr>
          <p:nvPr>
            <p:ph type="sldNum" sz="quarter" idx="10"/>
          </p:nvPr>
        </p:nvSpPr>
        <p:spPr/>
        <p:txBody>
          <a:bodyPr/>
          <a:lstStyle>
            <a:lvl1pPr fontAlgn="auto">
              <a:spcBef>
                <a:spcPts val="0"/>
              </a:spcBef>
              <a:spcAft>
                <a:spcPts val="0"/>
              </a:spcAft>
              <a:defRPr/>
            </a:lvl1pPr>
          </a:lstStyle>
          <a:p>
            <a:pPr>
              <a:defRPr/>
            </a:pPr>
            <a:fld id="{676142D2-0FA0-4463-898B-F9E950DAA4E3}" type="slidenum">
              <a:rPr lang="he-IL" altLang="en-GB"/>
              <a:pPr>
                <a:defRPr/>
              </a:pPr>
              <a:t>‹#›</a:t>
            </a:fld>
            <a:endParaRPr lang="en-US" alt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Slide Number Placeholder 2"/>
          <p:cNvSpPr>
            <a:spLocks noGrp="1"/>
          </p:cNvSpPr>
          <p:nvPr>
            <p:ph type="sldNum" sz="quarter" idx="10"/>
          </p:nvPr>
        </p:nvSpPr>
        <p:spPr/>
        <p:txBody>
          <a:bodyPr/>
          <a:lstStyle>
            <a:lvl1pPr fontAlgn="auto">
              <a:spcBef>
                <a:spcPts val="0"/>
              </a:spcBef>
              <a:spcAft>
                <a:spcPts val="0"/>
              </a:spcAft>
              <a:defRPr/>
            </a:lvl1pPr>
          </a:lstStyle>
          <a:p>
            <a:pPr>
              <a:defRPr/>
            </a:pPr>
            <a:fld id="{A9FAA029-4399-47C5-A05B-9EEAF08BC873}" type="slidenum">
              <a:rPr lang="he-IL" altLang="en-GB"/>
              <a:pPr>
                <a:defRPr/>
              </a:pPr>
              <a:t>‹#›</a:t>
            </a:fld>
            <a:endParaRPr lang="en-US" alt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fontAlgn="auto">
              <a:spcBef>
                <a:spcPts val="0"/>
              </a:spcBef>
              <a:spcAft>
                <a:spcPts val="0"/>
              </a:spcAft>
              <a:defRPr/>
            </a:lvl1pPr>
          </a:lstStyle>
          <a:p>
            <a:pPr>
              <a:defRPr/>
            </a:pPr>
            <a:fld id="{E4567EF9-75B6-4F9B-8D75-7125A4C64FD0}" type="slidenum">
              <a:rPr lang="he-IL" altLang="en-GB"/>
              <a:pPr>
                <a:defRPr/>
              </a:pPr>
              <a:t>‹#›</a:t>
            </a:fld>
            <a:endParaRPr lang="en-US" alt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1"/>
            <a:ext cx="3008313" cy="1162050"/>
          </a:xfrm>
        </p:spPr>
        <p:txBody>
          <a:bodyPr anchor="b"/>
          <a:lstStyle>
            <a:lvl1pPr algn="r">
              <a:defRPr sz="2000" b="1"/>
            </a:lvl1pPr>
          </a:lstStyle>
          <a:p>
            <a:r>
              <a:rPr lang="en-US" smtClean="0"/>
              <a:t>Click to edit Master title style</a:t>
            </a:r>
            <a:endParaRPr lang="he-IL"/>
          </a:p>
        </p:txBody>
      </p:sp>
      <p:sp>
        <p:nvSpPr>
          <p:cNvPr id="3" name="Content Placeholder 2"/>
          <p:cNvSpPr>
            <a:spLocks noGrp="1"/>
          </p:cNvSpPr>
          <p:nvPr>
            <p:ph idx="1"/>
          </p:nvPr>
        </p:nvSpPr>
        <p:spPr>
          <a:xfrm>
            <a:off x="3575052"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053" indent="0">
              <a:buNone/>
              <a:defRPr sz="1200"/>
            </a:lvl2pPr>
            <a:lvl3pPr marL="914107" indent="0">
              <a:buNone/>
              <a:defRPr sz="1000"/>
            </a:lvl3pPr>
            <a:lvl4pPr marL="1371160" indent="0">
              <a:buNone/>
              <a:defRPr sz="900"/>
            </a:lvl4pPr>
            <a:lvl5pPr marL="1828214" indent="0">
              <a:buNone/>
              <a:defRPr sz="900"/>
            </a:lvl5pPr>
            <a:lvl6pPr marL="2285266" indent="0">
              <a:buNone/>
              <a:defRPr sz="900"/>
            </a:lvl6pPr>
            <a:lvl7pPr marL="2742321" indent="0">
              <a:buNone/>
              <a:defRPr sz="900"/>
            </a:lvl7pPr>
            <a:lvl8pPr marL="3199374" indent="0">
              <a:buNone/>
              <a:defRPr sz="900"/>
            </a:lvl8pPr>
            <a:lvl9pPr marL="3656426"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fontAlgn="auto">
              <a:spcBef>
                <a:spcPts val="0"/>
              </a:spcBef>
              <a:spcAft>
                <a:spcPts val="0"/>
              </a:spcAft>
              <a:defRPr/>
            </a:lvl1pPr>
          </a:lstStyle>
          <a:p>
            <a:pPr>
              <a:defRPr/>
            </a:pPr>
            <a:fld id="{0FB6AF98-D12B-4013-AF87-B9EE74726201}" type="slidenum">
              <a:rPr lang="he-IL" altLang="en-GB"/>
              <a:pPr>
                <a:defRPr/>
              </a:pPr>
              <a:t>‹#›</a:t>
            </a:fld>
            <a:endParaRPr lang="en-US" alt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he-I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053" indent="0">
              <a:buNone/>
              <a:defRPr sz="2800"/>
            </a:lvl2pPr>
            <a:lvl3pPr marL="914107" indent="0">
              <a:buNone/>
              <a:defRPr sz="2400"/>
            </a:lvl3pPr>
            <a:lvl4pPr marL="1371160" indent="0">
              <a:buNone/>
              <a:defRPr sz="2000"/>
            </a:lvl4pPr>
            <a:lvl5pPr marL="1828214" indent="0">
              <a:buNone/>
              <a:defRPr sz="2000"/>
            </a:lvl5pPr>
            <a:lvl6pPr marL="2285266" indent="0">
              <a:buNone/>
              <a:defRPr sz="2000"/>
            </a:lvl6pPr>
            <a:lvl7pPr marL="2742321" indent="0">
              <a:buNone/>
              <a:defRPr sz="2000"/>
            </a:lvl7pPr>
            <a:lvl8pPr marL="3199374" indent="0">
              <a:buNone/>
              <a:defRPr sz="2000"/>
            </a:lvl8pPr>
            <a:lvl9pPr marL="3656426" indent="0">
              <a:buNone/>
              <a:defRPr sz="2000"/>
            </a:lvl9pPr>
          </a:lstStyle>
          <a:p>
            <a:pPr lvl="0"/>
            <a:endParaRPr lang="he-I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053" indent="0">
              <a:buNone/>
              <a:defRPr sz="1200"/>
            </a:lvl2pPr>
            <a:lvl3pPr marL="914107" indent="0">
              <a:buNone/>
              <a:defRPr sz="1000"/>
            </a:lvl3pPr>
            <a:lvl4pPr marL="1371160" indent="0">
              <a:buNone/>
              <a:defRPr sz="900"/>
            </a:lvl4pPr>
            <a:lvl5pPr marL="1828214" indent="0">
              <a:buNone/>
              <a:defRPr sz="900"/>
            </a:lvl5pPr>
            <a:lvl6pPr marL="2285266" indent="0">
              <a:buNone/>
              <a:defRPr sz="900"/>
            </a:lvl6pPr>
            <a:lvl7pPr marL="2742321" indent="0">
              <a:buNone/>
              <a:defRPr sz="900"/>
            </a:lvl7pPr>
            <a:lvl8pPr marL="3199374" indent="0">
              <a:buNone/>
              <a:defRPr sz="900"/>
            </a:lvl8pPr>
            <a:lvl9pPr marL="3656426"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fontAlgn="auto">
              <a:spcBef>
                <a:spcPts val="0"/>
              </a:spcBef>
              <a:spcAft>
                <a:spcPts val="0"/>
              </a:spcAft>
              <a:defRPr/>
            </a:lvl1pPr>
          </a:lstStyle>
          <a:p>
            <a:pPr>
              <a:defRPr/>
            </a:pPr>
            <a:fld id="{4A91E7C4-8454-44D6-B2CD-5A326BBC1563}" type="slidenum">
              <a:rPr lang="he-IL" altLang="en-GB"/>
              <a:pPr>
                <a:defRPr/>
              </a:pPr>
              <a:t>‹#›</a:t>
            </a:fld>
            <a:endParaRPr lang="en-US" alt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pattFill prst="pct5">
          <a:fgClr>
            <a:schemeClr val="bg1"/>
          </a:fgClr>
          <a:bgClr>
            <a:schemeClr val="bg1"/>
          </a:bgClr>
        </a:patt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358775" y="358775"/>
            <a:ext cx="8421688" cy="6302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13315" name="Rectangle 3"/>
          <p:cNvSpPr>
            <a:spLocks noGrp="1" noChangeArrowheads="1"/>
          </p:cNvSpPr>
          <p:nvPr>
            <p:ph type="body" idx="1"/>
          </p:nvPr>
        </p:nvSpPr>
        <p:spPr bwMode="auto">
          <a:xfrm>
            <a:off x="358775" y="1168400"/>
            <a:ext cx="8421688" cy="521811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8" name="Rectangle 4"/>
          <p:cNvSpPr>
            <a:spLocks noGrp="1" noChangeArrowheads="1"/>
          </p:cNvSpPr>
          <p:nvPr>
            <p:ph type="sldNum" sz="quarter" idx="4"/>
          </p:nvPr>
        </p:nvSpPr>
        <p:spPr bwMode="auto">
          <a:xfrm>
            <a:off x="373063" y="6629400"/>
            <a:ext cx="355600" cy="122238"/>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l" rtl="0">
              <a:defRPr sz="800">
                <a:solidFill>
                  <a:srgbClr val="000066"/>
                </a:solidFill>
                <a:latin typeface="+mn-lt"/>
                <a:cs typeface="+mn-cs"/>
              </a:defRPr>
            </a:lvl1pPr>
          </a:lstStyle>
          <a:p>
            <a:pPr>
              <a:defRPr/>
            </a:pPr>
            <a:fld id="{10992785-19BE-422E-B77A-C3E35453769F}" type="slidenum">
              <a:rPr lang="he-IL" altLang="en-GB"/>
              <a:pPr>
                <a:defRPr/>
              </a:pPr>
              <a:t>‹#›</a:t>
            </a:fld>
            <a:endParaRPr lang="en-US" altLang="en-GB"/>
          </a:p>
        </p:txBody>
      </p:sp>
    </p:spTree>
  </p:cSld>
  <p:clrMap bg1="dk2" tx1="lt1" bg2="dk1"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p:txStyles>
    <p:titleStyle>
      <a:lvl1pPr algn="r" rtl="1" eaLnBrk="0" fontAlgn="base" hangingPunct="0">
        <a:lnSpc>
          <a:spcPct val="90000"/>
        </a:lnSpc>
        <a:spcBef>
          <a:spcPct val="0"/>
        </a:spcBef>
        <a:spcAft>
          <a:spcPct val="0"/>
        </a:spcAft>
        <a:defRPr sz="2200">
          <a:solidFill>
            <a:srgbClr val="000066"/>
          </a:solidFill>
          <a:latin typeface="+mj-lt"/>
          <a:ea typeface="+mj-ea"/>
          <a:cs typeface="+mj-cs"/>
        </a:defRPr>
      </a:lvl1pPr>
      <a:lvl2pPr algn="r" rtl="1" eaLnBrk="0" fontAlgn="base" hangingPunct="0">
        <a:lnSpc>
          <a:spcPct val="90000"/>
        </a:lnSpc>
        <a:spcBef>
          <a:spcPct val="0"/>
        </a:spcBef>
        <a:spcAft>
          <a:spcPct val="0"/>
        </a:spcAft>
        <a:defRPr sz="2200">
          <a:solidFill>
            <a:srgbClr val="000066"/>
          </a:solidFill>
          <a:latin typeface="Arial" pitchFamily="34" charset="0"/>
          <a:cs typeface="Arial" pitchFamily="34" charset="0"/>
        </a:defRPr>
      </a:lvl2pPr>
      <a:lvl3pPr algn="r" rtl="1" eaLnBrk="0" fontAlgn="base" hangingPunct="0">
        <a:lnSpc>
          <a:spcPct val="90000"/>
        </a:lnSpc>
        <a:spcBef>
          <a:spcPct val="0"/>
        </a:spcBef>
        <a:spcAft>
          <a:spcPct val="0"/>
        </a:spcAft>
        <a:defRPr sz="2200">
          <a:solidFill>
            <a:srgbClr val="000066"/>
          </a:solidFill>
          <a:latin typeface="Arial" pitchFamily="34" charset="0"/>
          <a:cs typeface="Arial" pitchFamily="34" charset="0"/>
        </a:defRPr>
      </a:lvl3pPr>
      <a:lvl4pPr algn="r" rtl="1" eaLnBrk="0" fontAlgn="base" hangingPunct="0">
        <a:lnSpc>
          <a:spcPct val="90000"/>
        </a:lnSpc>
        <a:spcBef>
          <a:spcPct val="0"/>
        </a:spcBef>
        <a:spcAft>
          <a:spcPct val="0"/>
        </a:spcAft>
        <a:defRPr sz="2200">
          <a:solidFill>
            <a:srgbClr val="000066"/>
          </a:solidFill>
          <a:latin typeface="Arial" pitchFamily="34" charset="0"/>
          <a:cs typeface="Arial" pitchFamily="34" charset="0"/>
        </a:defRPr>
      </a:lvl4pPr>
      <a:lvl5pPr algn="r" rtl="1" eaLnBrk="0" fontAlgn="base" hangingPunct="0">
        <a:lnSpc>
          <a:spcPct val="90000"/>
        </a:lnSpc>
        <a:spcBef>
          <a:spcPct val="0"/>
        </a:spcBef>
        <a:spcAft>
          <a:spcPct val="0"/>
        </a:spcAft>
        <a:defRPr sz="2200">
          <a:solidFill>
            <a:srgbClr val="000066"/>
          </a:solidFill>
          <a:latin typeface="Arial" pitchFamily="34" charset="0"/>
          <a:cs typeface="Arial" pitchFamily="34" charset="0"/>
        </a:defRPr>
      </a:lvl5pPr>
      <a:lvl6pPr marL="457053" algn="r" rtl="1" fontAlgn="base">
        <a:lnSpc>
          <a:spcPct val="90000"/>
        </a:lnSpc>
        <a:spcBef>
          <a:spcPct val="0"/>
        </a:spcBef>
        <a:spcAft>
          <a:spcPct val="0"/>
        </a:spcAft>
        <a:defRPr sz="2200">
          <a:solidFill>
            <a:srgbClr val="000066"/>
          </a:solidFill>
          <a:latin typeface="Arial" pitchFamily="34" charset="0"/>
          <a:cs typeface="Arial" pitchFamily="34" charset="0"/>
        </a:defRPr>
      </a:lvl6pPr>
      <a:lvl7pPr marL="914107" algn="r" rtl="1" fontAlgn="base">
        <a:lnSpc>
          <a:spcPct val="90000"/>
        </a:lnSpc>
        <a:spcBef>
          <a:spcPct val="0"/>
        </a:spcBef>
        <a:spcAft>
          <a:spcPct val="0"/>
        </a:spcAft>
        <a:defRPr sz="2200">
          <a:solidFill>
            <a:srgbClr val="000066"/>
          </a:solidFill>
          <a:latin typeface="Arial" pitchFamily="34" charset="0"/>
          <a:cs typeface="Arial" pitchFamily="34" charset="0"/>
        </a:defRPr>
      </a:lvl7pPr>
      <a:lvl8pPr marL="1371160" algn="r" rtl="1" fontAlgn="base">
        <a:lnSpc>
          <a:spcPct val="90000"/>
        </a:lnSpc>
        <a:spcBef>
          <a:spcPct val="0"/>
        </a:spcBef>
        <a:spcAft>
          <a:spcPct val="0"/>
        </a:spcAft>
        <a:defRPr sz="2200">
          <a:solidFill>
            <a:srgbClr val="000066"/>
          </a:solidFill>
          <a:latin typeface="Arial" pitchFamily="34" charset="0"/>
          <a:cs typeface="Arial" pitchFamily="34" charset="0"/>
        </a:defRPr>
      </a:lvl8pPr>
      <a:lvl9pPr marL="1828214" algn="r" rtl="1" fontAlgn="base">
        <a:lnSpc>
          <a:spcPct val="90000"/>
        </a:lnSpc>
        <a:spcBef>
          <a:spcPct val="0"/>
        </a:spcBef>
        <a:spcAft>
          <a:spcPct val="0"/>
        </a:spcAft>
        <a:defRPr sz="2200">
          <a:solidFill>
            <a:srgbClr val="000066"/>
          </a:solidFill>
          <a:latin typeface="Arial" pitchFamily="34" charset="0"/>
          <a:cs typeface="Arial" pitchFamily="34" charset="0"/>
        </a:defRPr>
      </a:lvl9pPr>
    </p:titleStyle>
    <p:bodyStyle>
      <a:lvl1pPr algn="r" rtl="1" eaLnBrk="0" fontAlgn="base" hangingPunct="0">
        <a:spcBef>
          <a:spcPct val="0"/>
        </a:spcBef>
        <a:spcAft>
          <a:spcPct val="25000"/>
        </a:spcAft>
        <a:defRPr b="1">
          <a:solidFill>
            <a:srgbClr val="000066"/>
          </a:solidFill>
          <a:latin typeface="+mn-lt"/>
          <a:ea typeface="+mn-ea"/>
          <a:cs typeface="+mn-cs"/>
        </a:defRPr>
      </a:lvl1pPr>
      <a:lvl2pPr marL="168275" indent="-166688" algn="r" rtl="1" eaLnBrk="0" fontAlgn="base" hangingPunct="0">
        <a:spcBef>
          <a:spcPct val="0"/>
        </a:spcBef>
        <a:spcAft>
          <a:spcPct val="25000"/>
        </a:spcAft>
        <a:buChar char="•"/>
        <a:defRPr>
          <a:solidFill>
            <a:srgbClr val="000066"/>
          </a:solidFill>
          <a:latin typeface="+mn-lt"/>
          <a:cs typeface="+mn-cs"/>
        </a:defRPr>
      </a:lvl2pPr>
      <a:lvl3pPr marL="455613" indent="-169863" algn="r" rtl="1" eaLnBrk="0" fontAlgn="base" hangingPunct="0">
        <a:spcBef>
          <a:spcPct val="0"/>
        </a:spcBef>
        <a:spcAft>
          <a:spcPct val="25000"/>
        </a:spcAft>
        <a:buChar char="–"/>
        <a:defRPr sz="1600">
          <a:solidFill>
            <a:schemeClr val="tx2"/>
          </a:solidFill>
          <a:latin typeface="+mn-lt"/>
          <a:cs typeface="+mn-cs"/>
        </a:defRPr>
      </a:lvl3pPr>
      <a:lvl4pPr marL="741363" indent="-169863" algn="r" rtl="1" eaLnBrk="0" fontAlgn="base" hangingPunct="0">
        <a:spcBef>
          <a:spcPct val="0"/>
        </a:spcBef>
        <a:spcAft>
          <a:spcPct val="25000"/>
        </a:spcAft>
        <a:buChar char="•"/>
        <a:defRPr sz="1400">
          <a:solidFill>
            <a:schemeClr val="tx2"/>
          </a:solidFill>
          <a:latin typeface="+mn-lt"/>
          <a:cs typeface="+mn-cs"/>
        </a:defRPr>
      </a:lvl4pPr>
      <a:lvl5pPr marL="1027113" indent="-169863" algn="r" rtl="1" eaLnBrk="0" fontAlgn="base" hangingPunct="0">
        <a:spcBef>
          <a:spcPct val="0"/>
        </a:spcBef>
        <a:spcAft>
          <a:spcPct val="25000"/>
        </a:spcAft>
        <a:buChar char="–"/>
        <a:defRPr sz="1200">
          <a:solidFill>
            <a:schemeClr val="tx2"/>
          </a:solidFill>
          <a:latin typeface="+mn-lt"/>
          <a:cs typeface="+mn-cs"/>
        </a:defRPr>
      </a:lvl5pPr>
      <a:lvl6pPr marL="1485424" indent="-171396" algn="r" rtl="1" fontAlgn="base">
        <a:spcBef>
          <a:spcPct val="0"/>
        </a:spcBef>
        <a:spcAft>
          <a:spcPct val="25000"/>
        </a:spcAft>
        <a:buChar char="–"/>
        <a:defRPr sz="1200">
          <a:solidFill>
            <a:schemeClr val="tx2"/>
          </a:solidFill>
          <a:latin typeface="+mn-lt"/>
          <a:cs typeface="+mn-cs"/>
        </a:defRPr>
      </a:lvl6pPr>
      <a:lvl7pPr marL="1942477" indent="-171396" algn="r" rtl="1" fontAlgn="base">
        <a:spcBef>
          <a:spcPct val="0"/>
        </a:spcBef>
        <a:spcAft>
          <a:spcPct val="25000"/>
        </a:spcAft>
        <a:buChar char="–"/>
        <a:defRPr sz="1200">
          <a:solidFill>
            <a:schemeClr val="tx2"/>
          </a:solidFill>
          <a:latin typeface="+mn-lt"/>
          <a:cs typeface="+mn-cs"/>
        </a:defRPr>
      </a:lvl7pPr>
      <a:lvl8pPr marL="2399530" indent="-171396" algn="r" rtl="1" fontAlgn="base">
        <a:spcBef>
          <a:spcPct val="0"/>
        </a:spcBef>
        <a:spcAft>
          <a:spcPct val="25000"/>
        </a:spcAft>
        <a:buChar char="–"/>
        <a:defRPr sz="1200">
          <a:solidFill>
            <a:schemeClr val="tx2"/>
          </a:solidFill>
          <a:latin typeface="+mn-lt"/>
          <a:cs typeface="+mn-cs"/>
        </a:defRPr>
      </a:lvl8pPr>
      <a:lvl9pPr marL="2856584" indent="-171396" algn="r" rtl="1" fontAlgn="base">
        <a:spcBef>
          <a:spcPct val="0"/>
        </a:spcBef>
        <a:spcAft>
          <a:spcPct val="25000"/>
        </a:spcAft>
        <a:buChar char="–"/>
        <a:defRPr sz="1200">
          <a:solidFill>
            <a:schemeClr val="tx2"/>
          </a:solidFill>
          <a:latin typeface="+mn-lt"/>
          <a:cs typeface="+mn-cs"/>
        </a:defRPr>
      </a:lvl9pPr>
    </p:bodyStyle>
    <p:otherStyle>
      <a:defPPr>
        <a:defRPr lang="he-IL"/>
      </a:defPPr>
      <a:lvl1pPr marL="0" algn="r" defTabSz="914107" rtl="1" eaLnBrk="1" latinLnBrk="0" hangingPunct="1">
        <a:defRPr sz="1800" kern="1200">
          <a:solidFill>
            <a:schemeClr val="tx1"/>
          </a:solidFill>
          <a:latin typeface="+mn-lt"/>
          <a:ea typeface="+mn-ea"/>
          <a:cs typeface="+mn-cs"/>
        </a:defRPr>
      </a:lvl1pPr>
      <a:lvl2pPr marL="457053" algn="r" defTabSz="914107" rtl="1" eaLnBrk="1" latinLnBrk="0" hangingPunct="1">
        <a:defRPr sz="1800" kern="1200">
          <a:solidFill>
            <a:schemeClr val="tx1"/>
          </a:solidFill>
          <a:latin typeface="+mn-lt"/>
          <a:ea typeface="+mn-ea"/>
          <a:cs typeface="+mn-cs"/>
        </a:defRPr>
      </a:lvl2pPr>
      <a:lvl3pPr marL="914107" algn="r" defTabSz="914107" rtl="1" eaLnBrk="1" latinLnBrk="0" hangingPunct="1">
        <a:defRPr sz="1800" kern="1200">
          <a:solidFill>
            <a:schemeClr val="tx1"/>
          </a:solidFill>
          <a:latin typeface="+mn-lt"/>
          <a:ea typeface="+mn-ea"/>
          <a:cs typeface="+mn-cs"/>
        </a:defRPr>
      </a:lvl3pPr>
      <a:lvl4pPr marL="1371160" algn="r" defTabSz="914107" rtl="1" eaLnBrk="1" latinLnBrk="0" hangingPunct="1">
        <a:defRPr sz="1800" kern="1200">
          <a:solidFill>
            <a:schemeClr val="tx1"/>
          </a:solidFill>
          <a:latin typeface="+mn-lt"/>
          <a:ea typeface="+mn-ea"/>
          <a:cs typeface="+mn-cs"/>
        </a:defRPr>
      </a:lvl4pPr>
      <a:lvl5pPr marL="1828214" algn="r" defTabSz="914107" rtl="1" eaLnBrk="1" latinLnBrk="0" hangingPunct="1">
        <a:defRPr sz="1800" kern="1200">
          <a:solidFill>
            <a:schemeClr val="tx1"/>
          </a:solidFill>
          <a:latin typeface="+mn-lt"/>
          <a:ea typeface="+mn-ea"/>
          <a:cs typeface="+mn-cs"/>
        </a:defRPr>
      </a:lvl5pPr>
      <a:lvl6pPr marL="2285266" algn="r" defTabSz="914107" rtl="1" eaLnBrk="1" latinLnBrk="0" hangingPunct="1">
        <a:defRPr sz="1800" kern="1200">
          <a:solidFill>
            <a:schemeClr val="tx1"/>
          </a:solidFill>
          <a:latin typeface="+mn-lt"/>
          <a:ea typeface="+mn-ea"/>
          <a:cs typeface="+mn-cs"/>
        </a:defRPr>
      </a:lvl6pPr>
      <a:lvl7pPr marL="2742321" algn="r" defTabSz="914107" rtl="1" eaLnBrk="1" latinLnBrk="0" hangingPunct="1">
        <a:defRPr sz="1800" kern="1200">
          <a:solidFill>
            <a:schemeClr val="tx1"/>
          </a:solidFill>
          <a:latin typeface="+mn-lt"/>
          <a:ea typeface="+mn-ea"/>
          <a:cs typeface="+mn-cs"/>
        </a:defRPr>
      </a:lvl7pPr>
      <a:lvl8pPr marL="3199374" algn="r" defTabSz="914107" rtl="1" eaLnBrk="1" latinLnBrk="0" hangingPunct="1">
        <a:defRPr sz="1800" kern="1200">
          <a:solidFill>
            <a:schemeClr val="tx1"/>
          </a:solidFill>
          <a:latin typeface="+mn-lt"/>
          <a:ea typeface="+mn-ea"/>
          <a:cs typeface="+mn-cs"/>
        </a:defRPr>
      </a:lvl8pPr>
      <a:lvl9pPr marL="3656426" algn="r" defTabSz="914107"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February 14, 2019</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pPr>
              <a:defRPr/>
            </a:pPr>
            <a:fld id="{10992785-19BE-422E-B77A-C3E35453769F}" type="slidenum">
              <a:rPr lang="he-IL" altLang="en-GB" smtClean="0"/>
              <a:pPr>
                <a:defRPr/>
              </a:pPr>
              <a:t>‹#›</a:t>
            </a:fld>
            <a:endParaRPr lang="en-US" altLang="en-GB"/>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1"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r" defTabSz="914400" rtl="1"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r" defTabSz="914400" rtl="1"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r" defTabSz="914400" rtl="1"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r" defTabSz="914400" rtl="1"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r" defTabSz="914400" rtl="1"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4.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79512" y="2204864"/>
            <a:ext cx="8640960" cy="1584176"/>
          </a:xfrm>
        </p:spPr>
        <p:txBody>
          <a:bodyPr>
            <a:noAutofit/>
          </a:bodyPr>
          <a:lstStyle/>
          <a:p>
            <a:pPr algn="r"/>
            <a:r>
              <a:rPr lang="he-IL" sz="4000" b="1" kern="0" dirty="0" smtClean="0">
                <a:solidFill>
                  <a:srgbClr val="FF0000"/>
                </a:solidFill>
                <a:latin typeface="Arial"/>
              </a:rPr>
              <a:t>הסכם המים (4) למפיקים פרטיים -</a:t>
            </a:r>
            <a:br>
              <a:rPr lang="he-IL" sz="4000" b="1" kern="0" dirty="0" smtClean="0">
                <a:solidFill>
                  <a:srgbClr val="FF0000"/>
                </a:solidFill>
                <a:latin typeface="Arial"/>
              </a:rPr>
            </a:br>
            <a:r>
              <a:rPr lang="he-IL" sz="4000" b="1" kern="0" dirty="0" smtClean="0">
                <a:solidFill>
                  <a:srgbClr val="FF0000"/>
                </a:solidFill>
                <a:latin typeface="Arial"/>
              </a:rPr>
              <a:t>   </a:t>
            </a:r>
            <a:r>
              <a:rPr lang="he-IL" sz="4000" b="1" u="sng" kern="0" dirty="0" smtClean="0">
                <a:solidFill>
                  <a:srgbClr val="FF0000"/>
                </a:solidFill>
                <a:latin typeface="Arial"/>
              </a:rPr>
              <a:t>לאחר תיקון 27 לחוק המים</a:t>
            </a:r>
            <a:endParaRPr lang="he-IL" sz="4000" b="1" dirty="0">
              <a:solidFill>
                <a:srgbClr val="FF0000"/>
              </a:solidFill>
            </a:endParaRPr>
          </a:p>
        </p:txBody>
      </p:sp>
      <p:sp>
        <p:nvSpPr>
          <p:cNvPr id="4" name="TextBox 3"/>
          <p:cNvSpPr txBox="1"/>
          <p:nvPr/>
        </p:nvSpPr>
        <p:spPr>
          <a:xfrm>
            <a:off x="4565509" y="5214719"/>
            <a:ext cx="3822915" cy="830997"/>
          </a:xfrm>
          <a:prstGeom prst="rect">
            <a:avLst/>
          </a:prstGeom>
          <a:noFill/>
        </p:spPr>
        <p:txBody>
          <a:bodyPr wrap="square" rtlCol="1">
            <a:spAutoFit/>
          </a:bodyPr>
          <a:lstStyle/>
          <a:p>
            <a:r>
              <a:rPr lang="he-IL" sz="2400" b="1" dirty="0" smtClean="0">
                <a:solidFill>
                  <a:schemeClr val="tx1">
                    <a:lumMod val="50000"/>
                  </a:schemeClr>
                </a:solidFill>
              </a:rPr>
              <a:t>הוכן ע"י :  </a:t>
            </a:r>
          </a:p>
          <a:p>
            <a:r>
              <a:rPr lang="he-IL" sz="2400" b="1" dirty="0" smtClean="0">
                <a:solidFill>
                  <a:schemeClr val="tx1">
                    <a:lumMod val="50000"/>
                  </a:schemeClr>
                </a:solidFill>
              </a:rPr>
              <a:t>אסתי גזית, פברואר 2019</a:t>
            </a:r>
            <a:endParaRPr lang="he-IL" sz="2400" b="1" dirty="0">
              <a:solidFill>
                <a:schemeClr val="tx1">
                  <a:lumMod val="50000"/>
                </a:schemeClr>
              </a:solidFill>
            </a:endParaRPr>
          </a:p>
        </p:txBody>
      </p:sp>
      <p:pic>
        <p:nvPicPr>
          <p:cNvPr id="2050" name="תמונה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5261" y="808710"/>
            <a:ext cx="1043665" cy="1043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מלבן 4"/>
          <p:cNvSpPr/>
          <p:nvPr/>
        </p:nvSpPr>
        <p:spPr>
          <a:xfrm>
            <a:off x="2520280" y="808710"/>
            <a:ext cx="4572000" cy="1169551"/>
          </a:xfrm>
          <a:prstGeom prst="rect">
            <a:avLst/>
          </a:prstGeom>
        </p:spPr>
        <p:txBody>
          <a:bodyPr>
            <a:spAutoFit/>
          </a:bodyPr>
          <a:lstStyle/>
          <a:p>
            <a:pPr algn="ctr"/>
            <a:r>
              <a:rPr lang="he-IL" sz="2200" b="1" dirty="0"/>
              <a:t>מדינת ישראל</a:t>
            </a:r>
            <a:endParaRPr lang="en-US" sz="2200" dirty="0"/>
          </a:p>
          <a:p>
            <a:pPr algn="ctr"/>
            <a:r>
              <a:rPr lang="he-IL" sz="2200" b="1" dirty="0"/>
              <a:t>משרד החקלאות ופיתוח הכפר</a:t>
            </a:r>
            <a:endParaRPr lang="en-US" sz="2200" dirty="0"/>
          </a:p>
          <a:p>
            <a:pPr algn="ctr"/>
            <a:r>
              <a:rPr lang="he-IL" sz="2600" b="1" dirty="0"/>
              <a:t>סמנכ"ל בכיר למימון והשקעות</a:t>
            </a:r>
            <a:endParaRPr lang="he-IL" sz="2600" dirty="0"/>
          </a:p>
        </p:txBody>
      </p:sp>
      <p:pic>
        <p:nvPicPr>
          <p:cNvPr id="6" name="תמונה 5"/>
          <p:cNvPicPr/>
          <p:nvPr/>
        </p:nvPicPr>
        <p:blipFill>
          <a:blip r:embed="rId3">
            <a:extLst>
              <a:ext uri="{28A0092B-C50C-407E-A947-70E740481C1C}">
                <a14:useLocalDpi xmlns:a14="http://schemas.microsoft.com/office/drawing/2010/main" val="0"/>
              </a:ext>
            </a:extLst>
          </a:blip>
          <a:srcRect/>
          <a:stretch>
            <a:fillRect/>
          </a:stretch>
        </p:blipFill>
        <p:spPr bwMode="auto">
          <a:xfrm>
            <a:off x="7380312" y="856770"/>
            <a:ext cx="1008112" cy="1007986"/>
          </a:xfrm>
          <a:prstGeom prst="rect">
            <a:avLst/>
          </a:prstGeom>
          <a:noFill/>
          <a:ln>
            <a:noFill/>
          </a:ln>
        </p:spPr>
      </p:pic>
      <p:pic>
        <p:nvPicPr>
          <p:cNvPr id="9" name="Picture 14" descr="MCj01985880000[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43608" y="3861048"/>
            <a:ext cx="2376264" cy="2707343"/>
          </a:xfrm>
          <a:prstGeom prst="rect">
            <a:avLst/>
          </a:prstGeom>
          <a:noFill/>
          <a:ln>
            <a:noFill/>
          </a:ln>
          <a:extLst/>
        </p:spPr>
      </p:pic>
    </p:spTree>
    <p:extLst>
      <p:ext uri="{BB962C8B-B14F-4D97-AF65-F5344CB8AC3E}">
        <p14:creationId xmlns:p14="http://schemas.microsoft.com/office/powerpoint/2010/main" val="10243413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משנה 4"/>
          <p:cNvSpPr>
            <a:spLocks noGrp="1"/>
          </p:cNvSpPr>
          <p:nvPr>
            <p:ph type="subTitle" idx="1"/>
          </p:nvPr>
        </p:nvSpPr>
        <p:spPr>
          <a:xfrm>
            <a:off x="755576" y="1072209"/>
            <a:ext cx="7416824" cy="5309119"/>
          </a:xfrm>
        </p:spPr>
        <p:txBody>
          <a:bodyPr>
            <a:normAutofit/>
          </a:bodyPr>
          <a:lstStyle/>
          <a:p>
            <a:pPr marL="342900" indent="-342900" algn="r">
              <a:buFont typeface="Arial" panose="020B0604020202020204" pitchFamily="34" charset="0"/>
              <a:buChar char="•"/>
            </a:pPr>
            <a:endParaRPr lang="he-IL" sz="4500" b="1" dirty="0" smtClean="0">
              <a:solidFill>
                <a:schemeClr val="tx1">
                  <a:lumMod val="50000"/>
                </a:schemeClr>
              </a:solidFill>
            </a:endParaRPr>
          </a:p>
          <a:p>
            <a:pPr marL="342900" indent="-342900" algn="r">
              <a:buFont typeface="Arial" panose="020B0604020202020204" pitchFamily="34" charset="0"/>
              <a:buChar char="•"/>
            </a:pPr>
            <a:endParaRPr lang="he-IL" sz="2800" dirty="0" smtClean="0">
              <a:solidFill>
                <a:schemeClr val="tx1">
                  <a:lumMod val="50000"/>
                </a:schemeClr>
              </a:solidFill>
            </a:endParaRPr>
          </a:p>
          <a:p>
            <a:pPr marL="342900" indent="-342900" algn="r">
              <a:buFont typeface="Arial" panose="020B0604020202020204" pitchFamily="34" charset="0"/>
              <a:buChar char="•"/>
            </a:pPr>
            <a:endParaRPr lang="he-IL" sz="2800" dirty="0">
              <a:solidFill>
                <a:schemeClr val="tx1">
                  <a:lumMod val="50000"/>
                </a:schemeClr>
              </a:solidFill>
            </a:endParaRPr>
          </a:p>
        </p:txBody>
      </p:sp>
      <p:sp>
        <p:nvSpPr>
          <p:cNvPr id="6" name="מציין מיקום תוכן 2"/>
          <p:cNvSpPr txBox="1">
            <a:spLocks/>
          </p:cNvSpPr>
          <p:nvPr/>
        </p:nvSpPr>
        <p:spPr>
          <a:xfrm>
            <a:off x="179512" y="1340768"/>
            <a:ext cx="8568952" cy="5184576"/>
          </a:xfrm>
          <a:prstGeom prst="rect">
            <a:avLst/>
          </a:prstGeom>
        </p:spPr>
        <p:txBody>
          <a:bodyPr vert="horz" lIns="91440" tIns="45720" rIns="91440" bIns="45720" rtlCol="0">
            <a:normAutofit/>
          </a:bodyPr>
          <a:lstStyle>
            <a:lvl1pPr marL="0" indent="0" algn="l" defTabSz="914400" rtl="1" eaLnBrk="1" latinLnBrk="0" hangingPunct="1">
              <a:spcBef>
                <a:spcPct val="20000"/>
              </a:spcBef>
              <a:spcAft>
                <a:spcPts val="600"/>
              </a:spcAft>
              <a:buFont typeface="Arial" pitchFamily="34" charset="0"/>
              <a:buNone/>
              <a:defRPr sz="2000" b="0" kern="1200" cap="all" spc="120" baseline="0">
                <a:solidFill>
                  <a:schemeClr val="tx2"/>
                </a:solidFill>
                <a:latin typeface="+mj-lt"/>
                <a:ea typeface="+mn-ea"/>
                <a:cs typeface="+mn-cs"/>
              </a:defRPr>
            </a:lvl1pPr>
            <a:lvl2pPr marL="457200" indent="0" algn="ctr" defTabSz="914400" rtl="1" eaLnBrk="1" latinLnBrk="0" hangingPunct="1">
              <a:spcBef>
                <a:spcPct val="20000"/>
              </a:spcBef>
              <a:buClr>
                <a:schemeClr val="tx2"/>
              </a:buClr>
              <a:buFont typeface="Arial" pitchFamily="34" charset="0"/>
              <a:buNone/>
              <a:defRPr sz="2000" kern="1200">
                <a:solidFill>
                  <a:schemeClr val="tx1">
                    <a:tint val="75000"/>
                  </a:schemeClr>
                </a:solidFill>
                <a:latin typeface="+mn-lt"/>
                <a:ea typeface="+mn-ea"/>
                <a:cs typeface="+mn-cs"/>
              </a:defRPr>
            </a:lvl2pPr>
            <a:lvl3pPr marL="914400" indent="0" algn="ctr" defTabSz="914400" rtl="1" eaLnBrk="1" latinLnBrk="0" hangingPunct="1">
              <a:spcBef>
                <a:spcPct val="20000"/>
              </a:spcBef>
              <a:buClr>
                <a:schemeClr val="tx2"/>
              </a:buClr>
              <a:buFont typeface="Arial" pitchFamily="34" charset="0"/>
              <a:buNone/>
              <a:defRPr sz="1800" kern="1200">
                <a:solidFill>
                  <a:schemeClr val="tx1">
                    <a:tint val="75000"/>
                  </a:schemeClr>
                </a:solidFill>
                <a:latin typeface="+mn-lt"/>
                <a:ea typeface="+mn-ea"/>
                <a:cs typeface="+mn-cs"/>
              </a:defRPr>
            </a:lvl3pPr>
            <a:lvl4pPr marL="1371600" indent="0" algn="ctr" defTabSz="914400" rtl="1" eaLnBrk="1" latinLnBrk="0" hangingPunct="1">
              <a:spcBef>
                <a:spcPct val="20000"/>
              </a:spcBef>
              <a:buClr>
                <a:schemeClr val="tx2"/>
              </a:buClr>
              <a:buFont typeface="Arial" pitchFamily="34" charset="0"/>
              <a:buNone/>
              <a:defRPr sz="1800" kern="1200">
                <a:solidFill>
                  <a:schemeClr val="tx1">
                    <a:tint val="75000"/>
                  </a:schemeClr>
                </a:solidFill>
                <a:latin typeface="+mn-lt"/>
                <a:ea typeface="+mn-ea"/>
                <a:cs typeface="+mn-cs"/>
              </a:defRPr>
            </a:lvl4pPr>
            <a:lvl5pPr marL="1828800" indent="0" algn="ctr" defTabSz="914400" rtl="1" eaLnBrk="1" latinLnBrk="0" hangingPunct="1">
              <a:spcBef>
                <a:spcPct val="20000"/>
              </a:spcBef>
              <a:buClr>
                <a:schemeClr val="tx2"/>
              </a:buClr>
              <a:buFont typeface="Arial" pitchFamily="34" charset="0"/>
              <a:buNone/>
              <a:defRPr sz="1800" kern="1200" baseline="0">
                <a:solidFill>
                  <a:schemeClr val="tx1">
                    <a:tint val="75000"/>
                  </a:schemeClr>
                </a:solidFill>
                <a:latin typeface="+mn-lt"/>
                <a:ea typeface="+mn-ea"/>
                <a:cs typeface="+mn-cs"/>
              </a:defRPr>
            </a:lvl5pPr>
            <a:lvl6pPr marL="2286000" indent="0" algn="ctr" defTabSz="914400" rtl="1"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6pPr>
            <a:lvl7pPr marL="2743200" indent="0" algn="ctr" defTabSz="914400" rtl="1"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7pPr>
            <a:lvl8pPr marL="3200400" indent="0" algn="ctr" defTabSz="914400" rtl="1"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8pPr>
            <a:lvl9pPr marL="3657600" indent="0" algn="ctr" defTabSz="914400" rtl="1"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9pPr>
          </a:lstStyle>
          <a:p>
            <a:pPr marR="0" lvl="0" algn="r" defTabSz="914400" rtl="1" eaLnBrk="1" fontAlgn="auto" latinLnBrk="0" hangingPunct="1">
              <a:lnSpc>
                <a:spcPct val="110000"/>
              </a:lnSpc>
              <a:spcBef>
                <a:spcPts val="0"/>
              </a:spcBef>
              <a:spcAft>
                <a:spcPts val="0"/>
              </a:spcAft>
              <a:buClrTx/>
              <a:buSzTx/>
              <a:tabLst/>
              <a:defRPr/>
            </a:pPr>
            <a:r>
              <a:rPr kumimoji="0" lang="he-IL" sz="3100" i="0" u="none" strike="noStrike" kern="1200" cap="all" spc="120" normalizeH="0" baseline="0" noProof="0" dirty="0" smtClean="0">
                <a:ln>
                  <a:noFill/>
                </a:ln>
                <a:solidFill>
                  <a:srgbClr val="000000"/>
                </a:solidFill>
                <a:effectLst/>
                <a:uLnTx/>
                <a:uFillTx/>
                <a:latin typeface="Arial Black"/>
                <a:cs typeface="Arial" panose="020B0604020202020204" pitchFamily="34" charset="0"/>
              </a:rPr>
              <a:t>	</a:t>
            </a:r>
            <a:r>
              <a:rPr kumimoji="0" lang="he-IL" sz="3600" b="1" i="0" u="sng" strike="noStrike" kern="1200" cap="all" spc="120" normalizeH="0" baseline="0" noProof="0" dirty="0" smtClean="0">
                <a:ln>
                  <a:noFill/>
                </a:ln>
                <a:solidFill>
                  <a:srgbClr val="0070C0"/>
                </a:solidFill>
                <a:effectLst/>
                <a:uLnTx/>
                <a:uFillTx/>
                <a:latin typeface="Arial Black"/>
                <a:cs typeface="Arial" panose="020B0604020202020204" pitchFamily="34" charset="0"/>
              </a:rPr>
              <a:t>מסלול רגיל </a:t>
            </a:r>
            <a:r>
              <a:rPr kumimoji="0" lang="he-IL" sz="3600" i="0" u="none" strike="noStrike" kern="1200" cap="all" spc="120" normalizeH="0" baseline="0" noProof="0" dirty="0" smtClean="0">
                <a:ln>
                  <a:noFill/>
                </a:ln>
                <a:solidFill>
                  <a:srgbClr val="000000"/>
                </a:solidFill>
                <a:effectLst/>
                <a:uLnTx/>
                <a:uFillTx/>
                <a:latin typeface="Arial Black"/>
                <a:cs typeface="Arial" panose="020B0604020202020204" pitchFamily="34" charset="0"/>
              </a:rPr>
              <a:t>= השקעות בלבד.</a:t>
            </a:r>
          </a:p>
          <a:p>
            <a:pPr marL="571500" marR="0" lvl="0" indent="-571500" algn="r" defTabSz="914400" rtl="1" eaLnBrk="1" fontAlgn="auto" latinLnBrk="0" hangingPunct="1">
              <a:lnSpc>
                <a:spcPct val="110000"/>
              </a:lnSpc>
              <a:spcBef>
                <a:spcPts val="0"/>
              </a:spcBef>
              <a:spcAft>
                <a:spcPts val="0"/>
              </a:spcAft>
              <a:buClrTx/>
              <a:buSzTx/>
              <a:buFont typeface="Arial" panose="020B0604020202020204" pitchFamily="34" charset="0"/>
              <a:buChar char="•"/>
              <a:tabLst/>
              <a:defRPr/>
            </a:pPr>
            <a:r>
              <a:rPr lang="he-IL" sz="3600" dirty="0" smtClean="0">
                <a:solidFill>
                  <a:srgbClr val="000000"/>
                </a:solidFill>
              </a:rPr>
              <a:t>ביצוע </a:t>
            </a:r>
            <a:r>
              <a:rPr lang="he-IL" sz="3600" u="sng" dirty="0" smtClean="0">
                <a:solidFill>
                  <a:srgbClr val="000000"/>
                </a:solidFill>
              </a:rPr>
              <a:t>השקעות</a:t>
            </a:r>
            <a:r>
              <a:rPr lang="he-IL" sz="3600" dirty="0" smtClean="0">
                <a:solidFill>
                  <a:srgbClr val="000000"/>
                </a:solidFill>
              </a:rPr>
              <a:t> בכל </a:t>
            </a:r>
            <a:r>
              <a:rPr lang="he-IL" sz="3600" dirty="0">
                <a:solidFill>
                  <a:srgbClr val="000000"/>
                </a:solidFill>
              </a:rPr>
              <a:t>סכום </a:t>
            </a:r>
            <a:r>
              <a:rPr lang="he-IL" sz="3600" dirty="0" smtClean="0">
                <a:solidFill>
                  <a:srgbClr val="000000"/>
                </a:solidFill>
              </a:rPr>
              <a:t>הזכאות.</a:t>
            </a:r>
          </a:p>
          <a:p>
            <a:pPr marL="571500" marR="0" lvl="0" indent="-571500" algn="r" defTabSz="914400" rtl="1" eaLnBrk="1" fontAlgn="auto" latinLnBrk="0" hangingPunct="1">
              <a:lnSpc>
                <a:spcPct val="110000"/>
              </a:lnSpc>
              <a:spcBef>
                <a:spcPts val="0"/>
              </a:spcBef>
              <a:spcAft>
                <a:spcPts val="0"/>
              </a:spcAft>
              <a:buClrTx/>
              <a:buSzTx/>
              <a:buFont typeface="Arial" panose="020B0604020202020204" pitchFamily="34" charset="0"/>
              <a:buChar char="•"/>
              <a:tabLst/>
              <a:defRPr/>
            </a:pPr>
            <a:r>
              <a:rPr lang="he-IL" sz="3600" dirty="0" smtClean="0">
                <a:solidFill>
                  <a:srgbClr val="000000"/>
                </a:solidFill>
              </a:rPr>
              <a:t>מענק </a:t>
            </a:r>
            <a:r>
              <a:rPr lang="he-IL" sz="3600" dirty="0">
                <a:solidFill>
                  <a:srgbClr val="000000"/>
                </a:solidFill>
              </a:rPr>
              <a:t>בשיעור 80% מההשקעה המוכרת.</a:t>
            </a:r>
          </a:p>
          <a:p>
            <a:pPr marL="457200" marR="0" lvl="0" indent="-457200" algn="r" defTabSz="914400" rtl="1" eaLnBrk="1" fontAlgn="auto" latinLnBrk="0" hangingPunct="1">
              <a:lnSpc>
                <a:spcPct val="110000"/>
              </a:lnSpc>
              <a:spcBef>
                <a:spcPts val="0"/>
              </a:spcBef>
              <a:spcAft>
                <a:spcPts val="0"/>
              </a:spcAft>
              <a:buClrTx/>
              <a:buSzTx/>
              <a:buFont typeface="Arial" pitchFamily="34" charset="0"/>
              <a:buChar char="•"/>
              <a:tabLst/>
              <a:defRPr/>
            </a:pPr>
            <a:endParaRPr lang="he-IL" sz="3600" dirty="0" smtClean="0">
              <a:solidFill>
                <a:srgbClr val="000000"/>
              </a:solidFill>
              <a:latin typeface="Arial Black"/>
              <a:cs typeface="Arial" panose="020B0604020202020204" pitchFamily="34" charset="0"/>
            </a:endParaRPr>
          </a:p>
          <a:p>
            <a:pPr marR="0" lvl="0" algn="r" defTabSz="914400" rtl="1" eaLnBrk="1" fontAlgn="auto" latinLnBrk="0" hangingPunct="1">
              <a:lnSpc>
                <a:spcPct val="110000"/>
              </a:lnSpc>
              <a:spcBef>
                <a:spcPts val="0"/>
              </a:spcBef>
              <a:spcAft>
                <a:spcPts val="0"/>
              </a:spcAft>
              <a:buClrTx/>
              <a:buSzTx/>
              <a:tabLst/>
              <a:defRPr/>
            </a:pPr>
            <a:r>
              <a:rPr lang="he-IL" sz="3600" dirty="0">
                <a:solidFill>
                  <a:srgbClr val="000000"/>
                </a:solidFill>
                <a:latin typeface="Arial Black"/>
                <a:cs typeface="Arial" panose="020B0604020202020204" pitchFamily="34" charset="0"/>
              </a:rPr>
              <a:t>	</a:t>
            </a:r>
            <a:r>
              <a:rPr lang="he-IL" sz="3600" b="1" u="sng" dirty="0" smtClean="0">
                <a:solidFill>
                  <a:srgbClr val="0070C0"/>
                </a:solidFill>
                <a:latin typeface="Arial Black"/>
                <a:cs typeface="Arial" panose="020B0604020202020204" pitchFamily="34" charset="0"/>
              </a:rPr>
              <a:t>מסלול משולב </a:t>
            </a:r>
            <a:r>
              <a:rPr lang="he-IL" sz="3600" dirty="0" smtClean="0">
                <a:solidFill>
                  <a:srgbClr val="000000"/>
                </a:solidFill>
                <a:latin typeface="Arial Black"/>
                <a:cs typeface="Arial" panose="020B0604020202020204" pitchFamily="34" charset="0"/>
              </a:rPr>
              <a:t>= השקעות + מזומן.</a:t>
            </a:r>
          </a:p>
          <a:p>
            <a:pPr marL="571500" marR="0" lvl="0" indent="-571500" algn="r" defTabSz="914400" rtl="1" eaLnBrk="1" fontAlgn="auto" latinLnBrk="0" hangingPunct="1">
              <a:lnSpc>
                <a:spcPct val="110000"/>
              </a:lnSpc>
              <a:spcBef>
                <a:spcPts val="0"/>
              </a:spcBef>
              <a:spcAft>
                <a:spcPts val="0"/>
              </a:spcAft>
              <a:buClrTx/>
              <a:buSzTx/>
              <a:buFont typeface="Arial" panose="020B0604020202020204" pitchFamily="34" charset="0"/>
              <a:buChar char="•"/>
              <a:tabLst/>
              <a:defRPr/>
            </a:pPr>
            <a:r>
              <a:rPr lang="he-IL" sz="3600" dirty="0" smtClean="0">
                <a:solidFill>
                  <a:srgbClr val="000000"/>
                </a:solidFill>
              </a:rPr>
              <a:t>20</a:t>
            </a:r>
            <a:r>
              <a:rPr lang="he-IL" sz="3400" dirty="0">
                <a:solidFill>
                  <a:srgbClr val="000000"/>
                </a:solidFill>
              </a:rPr>
              <a:t>% </a:t>
            </a:r>
            <a:r>
              <a:rPr lang="he-IL" sz="3400" dirty="0" smtClean="0">
                <a:solidFill>
                  <a:srgbClr val="000000"/>
                </a:solidFill>
              </a:rPr>
              <a:t>מסכום הזכאות במזומן + </a:t>
            </a:r>
          </a:p>
          <a:p>
            <a:pPr marL="571500" marR="0" lvl="0" indent="-571500" algn="r" defTabSz="914400" rtl="1" eaLnBrk="1" fontAlgn="auto" latinLnBrk="0" hangingPunct="1">
              <a:lnSpc>
                <a:spcPct val="110000"/>
              </a:lnSpc>
              <a:spcBef>
                <a:spcPts val="0"/>
              </a:spcBef>
              <a:spcAft>
                <a:spcPts val="0"/>
              </a:spcAft>
              <a:buClrTx/>
              <a:buSzTx/>
              <a:buFont typeface="Arial" panose="020B0604020202020204" pitchFamily="34" charset="0"/>
              <a:buChar char="•"/>
              <a:tabLst/>
              <a:defRPr/>
            </a:pPr>
            <a:r>
              <a:rPr lang="he-IL" sz="3400" dirty="0" smtClean="0">
                <a:solidFill>
                  <a:srgbClr val="000000"/>
                </a:solidFill>
              </a:rPr>
              <a:t>80</a:t>
            </a:r>
            <a:r>
              <a:rPr lang="he-IL" sz="3400" dirty="0">
                <a:solidFill>
                  <a:srgbClr val="000000"/>
                </a:solidFill>
              </a:rPr>
              <a:t>% מיתרת </a:t>
            </a:r>
            <a:r>
              <a:rPr lang="he-IL" sz="3400" dirty="0" smtClean="0">
                <a:solidFill>
                  <a:srgbClr val="000000"/>
                </a:solidFill>
              </a:rPr>
              <a:t>סכום הזכאות, לפי </a:t>
            </a:r>
          </a:p>
          <a:p>
            <a:pPr marR="0" lvl="0" algn="r" defTabSz="914400" rtl="1" eaLnBrk="1" fontAlgn="auto" latinLnBrk="0" hangingPunct="1">
              <a:lnSpc>
                <a:spcPct val="110000"/>
              </a:lnSpc>
              <a:spcBef>
                <a:spcPts val="0"/>
              </a:spcBef>
              <a:spcAft>
                <a:spcPts val="0"/>
              </a:spcAft>
              <a:buClrTx/>
              <a:buSzTx/>
              <a:tabLst/>
              <a:defRPr/>
            </a:pPr>
            <a:r>
              <a:rPr lang="he-IL" sz="3400" dirty="0">
                <a:solidFill>
                  <a:srgbClr val="000000"/>
                </a:solidFill>
              </a:rPr>
              <a:t> </a:t>
            </a:r>
            <a:r>
              <a:rPr lang="he-IL" sz="3400" dirty="0" smtClean="0">
                <a:solidFill>
                  <a:srgbClr val="000000"/>
                </a:solidFill>
              </a:rPr>
              <a:t>    מענק בשיעור  70% מההשקעה המוכרת.</a:t>
            </a:r>
            <a:endParaRPr lang="he-IL" sz="3400" dirty="0">
              <a:solidFill>
                <a:srgbClr val="000000"/>
              </a:solidFill>
            </a:endParaRPr>
          </a:p>
          <a:p>
            <a:pPr marL="457200" marR="0" lvl="0" indent="-457200" algn="r" defTabSz="914400" rtl="1" eaLnBrk="1" fontAlgn="auto" latinLnBrk="0" hangingPunct="1">
              <a:lnSpc>
                <a:spcPct val="100000"/>
              </a:lnSpc>
              <a:spcBef>
                <a:spcPct val="20000"/>
              </a:spcBef>
              <a:spcAft>
                <a:spcPts val="600"/>
              </a:spcAft>
              <a:buClrTx/>
              <a:buSzTx/>
              <a:buFont typeface="Arial" pitchFamily="34" charset="0"/>
              <a:buChar char="•"/>
              <a:tabLst/>
              <a:defRPr/>
            </a:pPr>
            <a:endParaRPr lang="he-IL" sz="3100" dirty="0" smtClean="0">
              <a:solidFill>
                <a:srgbClr val="000000"/>
              </a:solidFill>
              <a:latin typeface="Arial Black"/>
              <a:cs typeface="Arial" panose="020B0604020202020204" pitchFamily="34" charset="0"/>
            </a:endParaRPr>
          </a:p>
          <a:p>
            <a:pPr marL="457200" marR="0" lvl="0" indent="-457200" algn="r" defTabSz="914400" rtl="1" eaLnBrk="1" fontAlgn="auto" latinLnBrk="0" hangingPunct="1">
              <a:lnSpc>
                <a:spcPct val="100000"/>
              </a:lnSpc>
              <a:spcBef>
                <a:spcPct val="20000"/>
              </a:spcBef>
              <a:spcAft>
                <a:spcPts val="600"/>
              </a:spcAft>
              <a:buClrTx/>
              <a:buSzTx/>
              <a:buFont typeface="Arial" pitchFamily="34" charset="0"/>
              <a:buChar char="•"/>
              <a:tabLst/>
              <a:defRPr/>
            </a:pPr>
            <a:endParaRPr kumimoji="0" lang="he-IL" sz="2400" b="1" i="0" u="none" strike="noStrike" kern="1200" cap="all" spc="120" normalizeH="0" baseline="0" noProof="0" dirty="0">
              <a:ln>
                <a:noFill/>
              </a:ln>
              <a:solidFill>
                <a:srgbClr val="D1282E"/>
              </a:solidFill>
              <a:effectLst/>
              <a:uLnTx/>
              <a:uFillTx/>
              <a:latin typeface="Arial Black"/>
              <a:ea typeface="+mn-ea"/>
              <a:cs typeface="Arial" panose="020B0604020202020204" pitchFamily="34" charset="0"/>
            </a:endParaRPr>
          </a:p>
        </p:txBody>
      </p:sp>
      <p:sp>
        <p:nvSpPr>
          <p:cNvPr id="7" name="כותרת 1"/>
          <p:cNvSpPr txBox="1">
            <a:spLocks/>
          </p:cNvSpPr>
          <p:nvPr/>
        </p:nvSpPr>
        <p:spPr>
          <a:xfrm>
            <a:off x="637594" y="260648"/>
            <a:ext cx="7966854" cy="936104"/>
          </a:xfrm>
          <a:prstGeom prst="rect">
            <a:avLst/>
          </a:prstGeom>
        </p:spPr>
        <p:txBody>
          <a:bodyPr vert="horz" lIns="91440" tIns="45720" rIns="91440" bIns="45720" rtlCol="0" anchor="ctr">
            <a:noAutofit/>
          </a:bodyPr>
          <a:lstStyle>
            <a:lvl1pPr algn="l" defTabSz="914400" rtl="1" eaLnBrk="1" latinLnBrk="0" hangingPunct="1">
              <a:lnSpc>
                <a:spcPct val="100000"/>
              </a:lnSpc>
              <a:spcBef>
                <a:spcPct val="0"/>
              </a:spcBef>
              <a:buNone/>
              <a:defRPr sz="8800" kern="1200" cap="all" spc="-80" baseline="0">
                <a:solidFill>
                  <a:schemeClr val="tx1"/>
                </a:solidFill>
                <a:latin typeface="+mj-lt"/>
                <a:ea typeface="+mj-ea"/>
                <a:cs typeface="+mj-cs"/>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he-IL" sz="3800" b="1" i="0" u="sng" strike="noStrike" kern="1200" cap="all" spc="-80" normalizeH="0" noProof="0" dirty="0" smtClean="0">
                <a:ln>
                  <a:noFill/>
                </a:ln>
                <a:solidFill>
                  <a:srgbClr val="FF0000"/>
                </a:solidFill>
                <a:effectLst/>
                <a:uLnTx/>
                <a:uFillTx/>
                <a:latin typeface="Arial Black"/>
                <a:ea typeface="+mj-ea"/>
                <a:cs typeface="Tahoma" panose="020B0604030504040204" pitchFamily="34" charset="0"/>
              </a:rPr>
              <a:t>הגשת בקשות – מסלולים ומענקים</a:t>
            </a:r>
            <a:endParaRPr kumimoji="0" lang="he-IL" sz="3800" b="1" i="0" u="sng" strike="noStrike" kern="1200" cap="all" spc="-80" normalizeH="0" baseline="0" noProof="0" dirty="0">
              <a:ln>
                <a:noFill/>
              </a:ln>
              <a:solidFill>
                <a:srgbClr val="FF0000"/>
              </a:solidFill>
              <a:effectLst/>
              <a:uLnTx/>
              <a:uFillTx/>
              <a:latin typeface="Arial Black"/>
              <a:ea typeface="+mj-ea"/>
              <a:cs typeface="Tahoma" panose="020B0604030504040204" pitchFamily="34" charset="0"/>
            </a:endParaRPr>
          </a:p>
        </p:txBody>
      </p:sp>
    </p:spTree>
    <p:extLst>
      <p:ext uri="{BB962C8B-B14F-4D97-AF65-F5344CB8AC3E}">
        <p14:creationId xmlns:p14="http://schemas.microsoft.com/office/powerpoint/2010/main" val="39259273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משנה 4"/>
          <p:cNvSpPr>
            <a:spLocks noGrp="1"/>
          </p:cNvSpPr>
          <p:nvPr>
            <p:ph type="subTitle" idx="1"/>
          </p:nvPr>
        </p:nvSpPr>
        <p:spPr>
          <a:xfrm>
            <a:off x="755576" y="1340768"/>
            <a:ext cx="7416824" cy="5040560"/>
          </a:xfrm>
        </p:spPr>
        <p:txBody>
          <a:bodyPr>
            <a:normAutofit/>
          </a:bodyPr>
          <a:lstStyle/>
          <a:p>
            <a:pPr marL="342900" indent="-342900" algn="r">
              <a:buFont typeface="Arial" panose="020B0604020202020204" pitchFamily="34" charset="0"/>
              <a:buChar char="•"/>
            </a:pPr>
            <a:endParaRPr lang="he-IL" sz="4500" b="1" dirty="0" smtClean="0">
              <a:solidFill>
                <a:schemeClr val="tx1">
                  <a:lumMod val="50000"/>
                </a:schemeClr>
              </a:solidFill>
            </a:endParaRPr>
          </a:p>
          <a:p>
            <a:pPr marL="342900" indent="-342900" algn="r">
              <a:buFont typeface="Arial" panose="020B0604020202020204" pitchFamily="34" charset="0"/>
              <a:buChar char="•"/>
            </a:pPr>
            <a:endParaRPr lang="he-IL" sz="2800" dirty="0" smtClean="0">
              <a:solidFill>
                <a:schemeClr val="tx1">
                  <a:lumMod val="50000"/>
                </a:schemeClr>
              </a:solidFill>
            </a:endParaRPr>
          </a:p>
          <a:p>
            <a:pPr marL="342900" indent="-342900" algn="r">
              <a:buFont typeface="Arial" panose="020B0604020202020204" pitchFamily="34" charset="0"/>
              <a:buChar char="•"/>
            </a:pPr>
            <a:endParaRPr lang="he-IL" sz="2800" dirty="0">
              <a:solidFill>
                <a:schemeClr val="tx1">
                  <a:lumMod val="50000"/>
                </a:schemeClr>
              </a:solidFill>
            </a:endParaRPr>
          </a:p>
        </p:txBody>
      </p:sp>
      <p:sp>
        <p:nvSpPr>
          <p:cNvPr id="6" name="מציין מיקום תוכן 2"/>
          <p:cNvSpPr txBox="1">
            <a:spLocks/>
          </p:cNvSpPr>
          <p:nvPr/>
        </p:nvSpPr>
        <p:spPr>
          <a:xfrm>
            <a:off x="359532" y="1340768"/>
            <a:ext cx="8208912" cy="5256584"/>
          </a:xfrm>
          <a:prstGeom prst="rect">
            <a:avLst/>
          </a:prstGeom>
        </p:spPr>
        <p:txBody>
          <a:bodyPr vert="horz" lIns="91440" tIns="45720" rIns="91440" bIns="45720" rtlCol="0">
            <a:normAutofit/>
          </a:bodyPr>
          <a:lstStyle>
            <a:lvl1pPr marL="0" indent="0" algn="l" defTabSz="914400" rtl="1" eaLnBrk="1" latinLnBrk="0" hangingPunct="1">
              <a:spcBef>
                <a:spcPct val="20000"/>
              </a:spcBef>
              <a:spcAft>
                <a:spcPts val="600"/>
              </a:spcAft>
              <a:buFont typeface="Arial" pitchFamily="34" charset="0"/>
              <a:buNone/>
              <a:defRPr sz="2000" b="0" kern="1200" cap="all" spc="120" baseline="0">
                <a:solidFill>
                  <a:schemeClr val="tx2"/>
                </a:solidFill>
                <a:latin typeface="+mj-lt"/>
                <a:ea typeface="+mn-ea"/>
                <a:cs typeface="+mn-cs"/>
              </a:defRPr>
            </a:lvl1pPr>
            <a:lvl2pPr marL="457200" indent="0" algn="ctr" defTabSz="914400" rtl="1" eaLnBrk="1" latinLnBrk="0" hangingPunct="1">
              <a:spcBef>
                <a:spcPct val="20000"/>
              </a:spcBef>
              <a:buClr>
                <a:schemeClr val="tx2"/>
              </a:buClr>
              <a:buFont typeface="Arial" pitchFamily="34" charset="0"/>
              <a:buNone/>
              <a:defRPr sz="2000" kern="1200">
                <a:solidFill>
                  <a:schemeClr val="tx1">
                    <a:tint val="75000"/>
                  </a:schemeClr>
                </a:solidFill>
                <a:latin typeface="+mn-lt"/>
                <a:ea typeface="+mn-ea"/>
                <a:cs typeface="+mn-cs"/>
              </a:defRPr>
            </a:lvl2pPr>
            <a:lvl3pPr marL="914400" indent="0" algn="ctr" defTabSz="914400" rtl="1" eaLnBrk="1" latinLnBrk="0" hangingPunct="1">
              <a:spcBef>
                <a:spcPct val="20000"/>
              </a:spcBef>
              <a:buClr>
                <a:schemeClr val="tx2"/>
              </a:buClr>
              <a:buFont typeface="Arial" pitchFamily="34" charset="0"/>
              <a:buNone/>
              <a:defRPr sz="1800" kern="1200">
                <a:solidFill>
                  <a:schemeClr val="tx1">
                    <a:tint val="75000"/>
                  </a:schemeClr>
                </a:solidFill>
                <a:latin typeface="+mn-lt"/>
                <a:ea typeface="+mn-ea"/>
                <a:cs typeface="+mn-cs"/>
              </a:defRPr>
            </a:lvl3pPr>
            <a:lvl4pPr marL="1371600" indent="0" algn="ctr" defTabSz="914400" rtl="1" eaLnBrk="1" latinLnBrk="0" hangingPunct="1">
              <a:spcBef>
                <a:spcPct val="20000"/>
              </a:spcBef>
              <a:buClr>
                <a:schemeClr val="tx2"/>
              </a:buClr>
              <a:buFont typeface="Arial" pitchFamily="34" charset="0"/>
              <a:buNone/>
              <a:defRPr sz="1800" kern="1200">
                <a:solidFill>
                  <a:schemeClr val="tx1">
                    <a:tint val="75000"/>
                  </a:schemeClr>
                </a:solidFill>
                <a:latin typeface="+mn-lt"/>
                <a:ea typeface="+mn-ea"/>
                <a:cs typeface="+mn-cs"/>
              </a:defRPr>
            </a:lvl4pPr>
            <a:lvl5pPr marL="1828800" indent="0" algn="ctr" defTabSz="914400" rtl="1" eaLnBrk="1" latinLnBrk="0" hangingPunct="1">
              <a:spcBef>
                <a:spcPct val="20000"/>
              </a:spcBef>
              <a:buClr>
                <a:schemeClr val="tx2"/>
              </a:buClr>
              <a:buFont typeface="Arial" pitchFamily="34" charset="0"/>
              <a:buNone/>
              <a:defRPr sz="1800" kern="1200" baseline="0">
                <a:solidFill>
                  <a:schemeClr val="tx1">
                    <a:tint val="75000"/>
                  </a:schemeClr>
                </a:solidFill>
                <a:latin typeface="+mn-lt"/>
                <a:ea typeface="+mn-ea"/>
                <a:cs typeface="+mn-cs"/>
              </a:defRPr>
            </a:lvl5pPr>
            <a:lvl6pPr marL="2286000" indent="0" algn="ctr" defTabSz="914400" rtl="1"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6pPr>
            <a:lvl7pPr marL="2743200" indent="0" algn="ctr" defTabSz="914400" rtl="1"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7pPr>
            <a:lvl8pPr marL="3200400" indent="0" algn="ctr" defTabSz="914400" rtl="1"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8pPr>
            <a:lvl9pPr marL="3657600" indent="0" algn="ctr" defTabSz="914400" rtl="1"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9pPr>
          </a:lstStyle>
          <a:p>
            <a:pPr marL="457200" indent="-457200" algn="r" fontAlgn="auto">
              <a:lnSpc>
                <a:spcPct val="110000"/>
              </a:lnSpc>
              <a:spcBef>
                <a:spcPts val="0"/>
              </a:spcBef>
              <a:spcAft>
                <a:spcPts val="0"/>
              </a:spcAft>
              <a:buFont typeface="Arial" pitchFamily="34" charset="0"/>
              <a:buChar char="•"/>
            </a:pPr>
            <a:r>
              <a:rPr lang="he-IL" sz="3300" dirty="0" smtClean="0">
                <a:solidFill>
                  <a:schemeClr val="tx1"/>
                </a:solidFill>
              </a:rPr>
              <a:t>בחירת המסלול תתבצע בעת הגשת הבקשה הראשונה ע"י המגדל </a:t>
            </a:r>
            <a:r>
              <a:rPr lang="he-IL" sz="3300" b="1" u="sng" dirty="0" smtClean="0">
                <a:solidFill>
                  <a:schemeClr val="tx1"/>
                </a:solidFill>
              </a:rPr>
              <a:t>ותחייב אותו לאורך כל תקופת ההסכם לגבי כל הבקשות שיגיש.</a:t>
            </a:r>
            <a:r>
              <a:rPr lang="he-IL" sz="3300" b="1" dirty="0" smtClean="0">
                <a:solidFill>
                  <a:schemeClr val="tx1"/>
                </a:solidFill>
              </a:rPr>
              <a:t> </a:t>
            </a:r>
            <a:r>
              <a:rPr lang="he-IL" sz="3300" dirty="0" smtClean="0">
                <a:solidFill>
                  <a:schemeClr val="tx1"/>
                </a:solidFill>
              </a:rPr>
              <a:t>(אין להתחרט / לשנות מסלול).</a:t>
            </a:r>
          </a:p>
          <a:p>
            <a:pPr algn="r" fontAlgn="auto">
              <a:lnSpc>
                <a:spcPct val="110000"/>
              </a:lnSpc>
              <a:spcBef>
                <a:spcPts val="0"/>
              </a:spcBef>
              <a:spcAft>
                <a:spcPts val="0"/>
              </a:spcAft>
            </a:pPr>
            <a:endParaRPr lang="he-IL" sz="3400" dirty="0" smtClean="0">
              <a:solidFill>
                <a:schemeClr val="tx1"/>
              </a:solidFill>
            </a:endParaRPr>
          </a:p>
          <a:p>
            <a:pPr marL="457200" indent="-457200" algn="r" fontAlgn="auto">
              <a:buFont typeface="Arial" pitchFamily="34" charset="0"/>
              <a:buChar char="•"/>
            </a:pPr>
            <a:r>
              <a:rPr lang="he-IL" sz="3400" dirty="0" smtClean="0">
                <a:solidFill>
                  <a:schemeClr val="tx1"/>
                </a:solidFill>
              </a:rPr>
              <a:t>מגדל שיבחר במסלול משולב, יגיש ויקבל </a:t>
            </a:r>
            <a:r>
              <a:rPr lang="he-IL" sz="3400" b="1" u="sng" dirty="0" smtClean="0">
                <a:solidFill>
                  <a:schemeClr val="tx1"/>
                </a:solidFill>
              </a:rPr>
              <a:t>קודם כל בבקשה הראשונה את המזומן כולו</a:t>
            </a:r>
            <a:r>
              <a:rPr lang="he-IL" sz="3400" dirty="0" smtClean="0">
                <a:solidFill>
                  <a:schemeClr val="tx1"/>
                </a:solidFill>
              </a:rPr>
              <a:t> (כאמור, 20% מסכום הזכאות).</a:t>
            </a:r>
          </a:p>
          <a:p>
            <a:pPr algn="r" fontAlgn="auto"/>
            <a:endParaRPr lang="he-IL" sz="2400" dirty="0">
              <a:solidFill>
                <a:schemeClr val="tx1"/>
              </a:solidFill>
            </a:endParaRPr>
          </a:p>
          <a:p>
            <a:pPr marL="457200" indent="-457200" algn="r" fontAlgn="auto">
              <a:buFont typeface="Arial" pitchFamily="34" charset="0"/>
              <a:buChar char="•"/>
            </a:pPr>
            <a:endParaRPr lang="he-IL" sz="2400" b="1" dirty="0"/>
          </a:p>
        </p:txBody>
      </p:sp>
      <p:sp>
        <p:nvSpPr>
          <p:cNvPr id="7" name="כותרת 1"/>
          <p:cNvSpPr txBox="1">
            <a:spLocks/>
          </p:cNvSpPr>
          <p:nvPr/>
        </p:nvSpPr>
        <p:spPr>
          <a:xfrm>
            <a:off x="2051720" y="384766"/>
            <a:ext cx="5904656" cy="716745"/>
          </a:xfrm>
          <a:prstGeom prst="rect">
            <a:avLst/>
          </a:prstGeom>
        </p:spPr>
        <p:txBody>
          <a:bodyPr vert="horz" lIns="91440" tIns="45720" rIns="91440" bIns="45720" rtlCol="0" anchor="ctr">
            <a:noAutofit/>
          </a:bodyPr>
          <a:lstStyle>
            <a:lvl1pPr algn="l" defTabSz="914400" rtl="1" eaLnBrk="1" latinLnBrk="0" hangingPunct="1">
              <a:lnSpc>
                <a:spcPct val="100000"/>
              </a:lnSpc>
              <a:spcBef>
                <a:spcPct val="0"/>
              </a:spcBef>
              <a:buNone/>
              <a:defRPr sz="8800" kern="1200" cap="all" spc="-80" baseline="0">
                <a:solidFill>
                  <a:schemeClr val="tx1"/>
                </a:solidFill>
                <a:latin typeface="+mj-lt"/>
                <a:ea typeface="+mj-ea"/>
                <a:cs typeface="+mj-cs"/>
              </a:defRPr>
            </a:lvl1pPr>
          </a:lstStyle>
          <a:p>
            <a:pPr algn="ctr" fontAlgn="auto">
              <a:spcAft>
                <a:spcPts val="0"/>
              </a:spcAft>
            </a:pPr>
            <a:r>
              <a:rPr lang="he-IL" sz="4000" b="1" u="sng" dirty="0" smtClean="0">
                <a:solidFill>
                  <a:srgbClr val="FF0000"/>
                </a:solidFill>
              </a:rPr>
              <a:t>שיטת עבודה</a:t>
            </a:r>
            <a:endParaRPr lang="he-IL" sz="4000" b="1" u="sng" dirty="0">
              <a:solidFill>
                <a:srgbClr val="FF0000"/>
              </a:solidFill>
            </a:endParaRPr>
          </a:p>
        </p:txBody>
      </p:sp>
    </p:spTree>
    <p:extLst>
      <p:ext uri="{BB962C8B-B14F-4D97-AF65-F5344CB8AC3E}">
        <p14:creationId xmlns:p14="http://schemas.microsoft.com/office/powerpoint/2010/main" val="11735532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11560" y="188640"/>
            <a:ext cx="7620000" cy="720080"/>
          </a:xfrm>
        </p:spPr>
        <p:txBody>
          <a:bodyPr>
            <a:noAutofit/>
          </a:bodyPr>
          <a:lstStyle/>
          <a:p>
            <a:pPr algn="ctr"/>
            <a:r>
              <a:rPr lang="he-IL" sz="4000" b="1" u="sng" dirty="0" smtClean="0">
                <a:solidFill>
                  <a:srgbClr val="FF0000"/>
                </a:solidFill>
              </a:rPr>
              <a:t>סעיפי השקעה מוכרים</a:t>
            </a:r>
            <a:endParaRPr lang="he-IL" sz="4000" b="1" u="sng" dirty="0">
              <a:solidFill>
                <a:srgbClr val="FF0000"/>
              </a:solidFill>
            </a:endParaRPr>
          </a:p>
        </p:txBody>
      </p:sp>
      <p:sp>
        <p:nvSpPr>
          <p:cNvPr id="3" name="מציין מיקום תוכן 2"/>
          <p:cNvSpPr>
            <a:spLocks noGrp="1"/>
          </p:cNvSpPr>
          <p:nvPr>
            <p:ph idx="1"/>
          </p:nvPr>
        </p:nvSpPr>
        <p:spPr>
          <a:xfrm>
            <a:off x="467544" y="1052736"/>
            <a:ext cx="8280920" cy="5616624"/>
          </a:xfrm>
        </p:spPr>
        <p:txBody>
          <a:bodyPr>
            <a:noAutofit/>
          </a:bodyPr>
          <a:lstStyle/>
          <a:p>
            <a:pPr marL="457200" indent="-457200">
              <a:spcBef>
                <a:spcPts val="0"/>
              </a:spcBef>
              <a:spcAft>
                <a:spcPts val="0"/>
              </a:spcAft>
              <a:buFont typeface="Arial" panose="020B0604020202020204" pitchFamily="34" charset="0"/>
              <a:buChar char="•"/>
            </a:pPr>
            <a:r>
              <a:rPr lang="he-IL" sz="2800" b="0" dirty="0" smtClean="0"/>
              <a:t>סעיפי השקעה מוכרים הינם לפי נספח א' לעדכון להסכם המים והם כוללים את כל הנושאים בתכנית הפיתוח 2019 של מנהלת ההשקעות, </a:t>
            </a:r>
            <a:r>
              <a:rPr lang="he-IL" sz="2800" u="sng" dirty="0" smtClean="0">
                <a:solidFill>
                  <a:srgbClr val="0070C0"/>
                </a:solidFill>
              </a:rPr>
              <a:t>למעט השקעות בענפי בעלי חיים</a:t>
            </a:r>
            <a:r>
              <a:rPr lang="he-IL" sz="2700" b="0" dirty="0" smtClean="0"/>
              <a:t>.</a:t>
            </a:r>
          </a:p>
          <a:p>
            <a:pPr marL="457200" indent="-457200">
              <a:spcBef>
                <a:spcPts val="0"/>
              </a:spcBef>
              <a:spcAft>
                <a:spcPts val="0"/>
              </a:spcAft>
              <a:buFont typeface="Arial" panose="020B0604020202020204" pitchFamily="34" charset="0"/>
              <a:buChar char="•"/>
            </a:pPr>
            <a:endParaRPr lang="he-IL" sz="1500" b="0" dirty="0" smtClean="0"/>
          </a:p>
          <a:p>
            <a:pPr marL="457200" indent="-457200">
              <a:spcBef>
                <a:spcPts val="0"/>
              </a:spcBef>
              <a:spcAft>
                <a:spcPts val="0"/>
              </a:spcAft>
              <a:buFont typeface="Arial" panose="020B0604020202020204" pitchFamily="34" charset="0"/>
              <a:buChar char="•"/>
            </a:pPr>
            <a:r>
              <a:rPr lang="he-IL" sz="2800" b="0" dirty="0" smtClean="0"/>
              <a:t>סעיפי השקעה במיכון, יוכרו בנוסף גם השקעות במיכון מנוהל שפורסם של "מיכון חדשני וטכנולוגיות </a:t>
            </a:r>
            <a:r>
              <a:rPr lang="he-IL" sz="2700" b="0" dirty="0" smtClean="0"/>
              <a:t>חדשות".</a:t>
            </a:r>
          </a:p>
          <a:p>
            <a:pPr>
              <a:spcBef>
                <a:spcPts val="0"/>
              </a:spcBef>
              <a:spcAft>
                <a:spcPts val="0"/>
              </a:spcAft>
            </a:pPr>
            <a:endParaRPr lang="he-IL" sz="1500" b="0" dirty="0" smtClean="0"/>
          </a:p>
          <a:p>
            <a:pPr marL="457200" indent="-457200">
              <a:spcBef>
                <a:spcPts val="0"/>
              </a:spcBef>
              <a:spcAft>
                <a:spcPts val="0"/>
              </a:spcAft>
              <a:buFont typeface="Arial" panose="020B0604020202020204" pitchFamily="34" charset="0"/>
              <a:buChar char="•"/>
            </a:pPr>
            <a:r>
              <a:rPr lang="he-IL" sz="2800" b="0" dirty="0" smtClean="0"/>
              <a:t>גידור שטחים מעובדים ושיקום </a:t>
            </a:r>
            <a:r>
              <a:rPr lang="he-IL" sz="2700" b="0" dirty="0" smtClean="0"/>
              <a:t>דרכים חקלאיות.</a:t>
            </a:r>
          </a:p>
          <a:p>
            <a:pPr>
              <a:spcBef>
                <a:spcPts val="0"/>
              </a:spcBef>
              <a:spcAft>
                <a:spcPts val="0"/>
              </a:spcAft>
            </a:pPr>
            <a:endParaRPr lang="he-IL" sz="1500" b="0" dirty="0" smtClean="0"/>
          </a:p>
          <a:p>
            <a:pPr marL="457200" indent="-457200">
              <a:spcBef>
                <a:spcPts val="0"/>
              </a:spcBef>
              <a:spcAft>
                <a:spcPts val="0"/>
              </a:spcAft>
              <a:buFont typeface="Arial" panose="020B0604020202020204" pitchFamily="34" charset="0"/>
              <a:buChar char="•"/>
            </a:pPr>
            <a:r>
              <a:rPr lang="he-IL" sz="2800" b="0" dirty="0" smtClean="0"/>
              <a:t>לצרכנים </a:t>
            </a:r>
            <a:r>
              <a:rPr lang="he-IL" sz="2800" b="0" u="sng" dirty="0"/>
              <a:t>בתחום המועצה האזורית גליל עליון </a:t>
            </a:r>
            <a:r>
              <a:rPr lang="he-IL" sz="2800" b="0" dirty="0" smtClean="0"/>
              <a:t>– </a:t>
            </a:r>
            <a:r>
              <a:rPr lang="he-IL" sz="2800" b="0" dirty="0"/>
              <a:t>יוכרו </a:t>
            </a:r>
            <a:r>
              <a:rPr lang="he-IL" sz="2800" b="0" dirty="0" smtClean="0"/>
              <a:t>השקעות גם בענפי </a:t>
            </a:r>
            <a:r>
              <a:rPr lang="he-IL" sz="2800" b="0" dirty="0"/>
              <a:t>בעלי חיים, </a:t>
            </a:r>
            <a:r>
              <a:rPr lang="he-IL" sz="2800" b="0" dirty="0" smtClean="0"/>
              <a:t>כגון</a:t>
            </a:r>
            <a:r>
              <a:rPr lang="he-IL" sz="2800" b="0" dirty="0"/>
              <a:t>: הקמה ושדרוג </a:t>
            </a:r>
            <a:r>
              <a:rPr lang="he-IL" sz="2800" b="0" dirty="0" smtClean="0"/>
              <a:t>לולים (</a:t>
            </a:r>
            <a:r>
              <a:rPr lang="he-IL" sz="2800" dirty="0" smtClean="0"/>
              <a:t>למעט לולי הטלה</a:t>
            </a:r>
            <a:r>
              <a:rPr lang="he-IL" sz="2800" b="0" dirty="0" smtClean="0"/>
              <a:t>), </a:t>
            </a:r>
            <a:r>
              <a:rPr lang="he-IL" sz="2800" b="0" dirty="0"/>
              <a:t>הקמת מפטמות, הקמה ושדרוג רפתות, הקמה ושדרוג מערכות לטיפול בשפכי בע"ח</a:t>
            </a:r>
            <a:r>
              <a:rPr lang="he-IL" sz="2800" b="0" dirty="0" smtClean="0"/>
              <a:t>.</a:t>
            </a:r>
            <a:endParaRPr lang="he-IL" sz="2800" dirty="0" smtClean="0"/>
          </a:p>
        </p:txBody>
      </p:sp>
    </p:spTree>
    <p:extLst>
      <p:ext uri="{BB962C8B-B14F-4D97-AF65-F5344CB8AC3E}">
        <p14:creationId xmlns:p14="http://schemas.microsoft.com/office/powerpoint/2010/main" val="1803683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39552" y="188640"/>
            <a:ext cx="7620000" cy="792088"/>
          </a:xfrm>
        </p:spPr>
        <p:txBody>
          <a:bodyPr>
            <a:normAutofit/>
          </a:bodyPr>
          <a:lstStyle/>
          <a:p>
            <a:pPr algn="ctr"/>
            <a:r>
              <a:rPr lang="he-IL" sz="4000" b="1" u="sng" dirty="0" smtClean="0">
                <a:solidFill>
                  <a:srgbClr val="FF0000"/>
                </a:solidFill>
              </a:rPr>
              <a:t>תכניות </a:t>
            </a:r>
            <a:r>
              <a:rPr lang="he-IL" sz="4000" b="1" u="sng" dirty="0">
                <a:solidFill>
                  <a:srgbClr val="FF0000"/>
                </a:solidFill>
              </a:rPr>
              <a:t>השקעה</a:t>
            </a:r>
            <a:endParaRPr lang="he-IL" sz="4000" dirty="0">
              <a:solidFill>
                <a:srgbClr val="FF0000"/>
              </a:solidFill>
            </a:endParaRPr>
          </a:p>
        </p:txBody>
      </p:sp>
      <p:sp>
        <p:nvSpPr>
          <p:cNvPr id="3" name="מציין מיקום תוכן 2"/>
          <p:cNvSpPr>
            <a:spLocks noGrp="1"/>
          </p:cNvSpPr>
          <p:nvPr>
            <p:ph idx="1"/>
          </p:nvPr>
        </p:nvSpPr>
        <p:spPr>
          <a:xfrm>
            <a:off x="539552" y="1268760"/>
            <a:ext cx="7920880" cy="5400600"/>
          </a:xfrm>
        </p:spPr>
        <p:txBody>
          <a:bodyPr>
            <a:normAutofit fontScale="77500" lnSpcReduction="20000"/>
          </a:bodyPr>
          <a:lstStyle/>
          <a:p>
            <a:pPr marL="457200" indent="-457200">
              <a:spcBef>
                <a:spcPts val="0"/>
              </a:spcBef>
              <a:spcAft>
                <a:spcPts val="0"/>
              </a:spcAft>
              <a:buFont typeface="Arial" panose="020B0604020202020204" pitchFamily="34" charset="0"/>
              <a:buChar char="•"/>
            </a:pPr>
            <a:r>
              <a:rPr lang="he-IL" sz="4000" b="0" dirty="0"/>
              <a:t>שיטת העבודה הינה לפי הנהלים וההנחיות של מנהלת ההשקעות</a:t>
            </a:r>
            <a:r>
              <a:rPr lang="he-IL" sz="4000" b="0" dirty="0" smtClean="0"/>
              <a:t>.</a:t>
            </a:r>
          </a:p>
          <a:p>
            <a:pPr>
              <a:spcBef>
                <a:spcPts val="0"/>
              </a:spcBef>
              <a:spcAft>
                <a:spcPts val="0"/>
              </a:spcAft>
            </a:pPr>
            <a:endParaRPr lang="he-IL" sz="4000" b="0" dirty="0"/>
          </a:p>
          <a:p>
            <a:pPr marL="457200" indent="-457200">
              <a:spcBef>
                <a:spcPts val="0"/>
              </a:spcBef>
              <a:spcAft>
                <a:spcPts val="0"/>
              </a:spcAft>
              <a:buFont typeface="Arial" panose="020B0604020202020204" pitchFamily="34" charset="0"/>
              <a:buChar char="•"/>
            </a:pPr>
            <a:r>
              <a:rPr lang="he-IL" sz="4000" b="0" dirty="0" smtClean="0"/>
              <a:t>מפתחות ההשקעה (המחירונים) המשרתים את המנהלת ישמשו גם בהסכם זה לשיפוט תכניות שיוגשו ובחינתם.</a:t>
            </a:r>
          </a:p>
          <a:p>
            <a:pPr marL="457200" indent="-457200">
              <a:spcBef>
                <a:spcPts val="0"/>
              </a:spcBef>
              <a:spcAft>
                <a:spcPts val="0"/>
              </a:spcAft>
              <a:buAutoNum type="arabicPeriod" startAt="5"/>
            </a:pPr>
            <a:endParaRPr lang="he-IL" sz="4000" b="0" dirty="0" smtClean="0"/>
          </a:p>
          <a:p>
            <a:pPr marL="457200" indent="-457200">
              <a:spcBef>
                <a:spcPts val="0"/>
              </a:spcBef>
              <a:spcAft>
                <a:spcPts val="0"/>
              </a:spcAft>
              <a:buFont typeface="Arial" panose="020B0604020202020204" pitchFamily="34" charset="0"/>
              <a:buChar char="•"/>
            </a:pPr>
            <a:r>
              <a:rPr lang="he-IL" sz="4000" b="0" dirty="0" smtClean="0"/>
              <a:t>רשימת בתי צמיחה המאושרים ע"י המנהלת, יהיו תקפים גם במסגרת זו. </a:t>
            </a:r>
          </a:p>
          <a:p>
            <a:pPr>
              <a:spcBef>
                <a:spcPts val="0"/>
              </a:spcBef>
              <a:spcAft>
                <a:spcPts val="0"/>
              </a:spcAft>
            </a:pPr>
            <a:endParaRPr lang="he-IL" sz="4000" b="0" dirty="0" smtClean="0"/>
          </a:p>
          <a:p>
            <a:pPr marL="457200" indent="-457200">
              <a:spcBef>
                <a:spcPts val="0"/>
              </a:spcBef>
              <a:spcAft>
                <a:spcPts val="0"/>
              </a:spcAft>
              <a:buFont typeface="Arial" panose="020B0604020202020204" pitchFamily="34" charset="0"/>
              <a:buChar char="•"/>
            </a:pPr>
            <a:r>
              <a:rPr lang="he-IL" sz="4000" b="0" dirty="0" smtClean="0"/>
              <a:t>שליחת תכניות לקבלת חוות דעת מהנדס חיצוני.</a:t>
            </a:r>
          </a:p>
          <a:p>
            <a:pPr>
              <a:spcBef>
                <a:spcPts val="0"/>
              </a:spcBef>
              <a:spcAft>
                <a:spcPts val="0"/>
              </a:spcAft>
            </a:pPr>
            <a:endParaRPr lang="he-IL" sz="4000" b="0" dirty="0" smtClean="0"/>
          </a:p>
          <a:p>
            <a:pPr marL="457200" indent="-457200">
              <a:spcBef>
                <a:spcPts val="0"/>
              </a:spcBef>
              <a:spcAft>
                <a:spcPts val="0"/>
              </a:spcAft>
              <a:buFont typeface="Arial" panose="020B0604020202020204" pitchFamily="34" charset="0"/>
              <a:buChar char="•"/>
            </a:pPr>
            <a:r>
              <a:rPr lang="he-IL" sz="4000" b="0" dirty="0"/>
              <a:t>יוכרו חשבוניות החל מיום 1/1/2017</a:t>
            </a:r>
            <a:r>
              <a:rPr lang="he-IL" sz="3400" b="0" dirty="0"/>
              <a:t>.</a:t>
            </a:r>
          </a:p>
          <a:p>
            <a:endParaRPr lang="he-IL" dirty="0" smtClean="0"/>
          </a:p>
          <a:p>
            <a:endParaRPr lang="he-IL" dirty="0" smtClean="0"/>
          </a:p>
          <a:p>
            <a:pPr marL="457200" indent="-457200">
              <a:buAutoNum type="arabicPeriod" startAt="6"/>
            </a:pPr>
            <a:endParaRPr lang="he-IL" dirty="0" smtClean="0"/>
          </a:p>
          <a:p>
            <a:endParaRPr lang="he-IL" dirty="0" smtClean="0"/>
          </a:p>
          <a:p>
            <a:endParaRPr lang="he-IL" dirty="0" smtClean="0"/>
          </a:p>
          <a:p>
            <a:endParaRPr lang="he-IL" dirty="0"/>
          </a:p>
        </p:txBody>
      </p:sp>
    </p:spTree>
    <p:extLst>
      <p:ext uri="{BB962C8B-B14F-4D97-AF65-F5344CB8AC3E}">
        <p14:creationId xmlns:p14="http://schemas.microsoft.com/office/powerpoint/2010/main" val="16600579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60648"/>
            <a:ext cx="7715200" cy="720080"/>
          </a:xfrm>
        </p:spPr>
        <p:txBody>
          <a:bodyPr>
            <a:normAutofit/>
          </a:bodyPr>
          <a:lstStyle/>
          <a:p>
            <a:pPr algn="ctr"/>
            <a:r>
              <a:rPr lang="he-IL" sz="4000" b="1" u="sng" dirty="0" smtClean="0">
                <a:solidFill>
                  <a:srgbClr val="FF0000"/>
                </a:solidFill>
              </a:rPr>
              <a:t>העברת זכויות האגודה</a:t>
            </a:r>
            <a:endParaRPr lang="he-IL" sz="4000" b="1" u="sng" dirty="0">
              <a:solidFill>
                <a:srgbClr val="FF0000"/>
              </a:solidFill>
            </a:endParaRPr>
          </a:p>
        </p:txBody>
      </p:sp>
      <p:sp>
        <p:nvSpPr>
          <p:cNvPr id="3" name="מציין מיקום תוכן 2"/>
          <p:cNvSpPr>
            <a:spLocks noGrp="1"/>
          </p:cNvSpPr>
          <p:nvPr>
            <p:ph idx="1"/>
          </p:nvPr>
        </p:nvSpPr>
        <p:spPr>
          <a:xfrm>
            <a:off x="539552" y="1124744"/>
            <a:ext cx="8208912" cy="5400600"/>
          </a:xfrm>
        </p:spPr>
        <p:txBody>
          <a:bodyPr>
            <a:noAutofit/>
          </a:bodyPr>
          <a:lstStyle/>
          <a:p>
            <a:pPr marL="342900" lvl="0" indent="-342900" algn="just">
              <a:buFont typeface="Arial" panose="020B0604020202020204" pitchFamily="34" charset="0"/>
              <a:buChar char="•"/>
            </a:pPr>
            <a:r>
              <a:rPr lang="he-IL" sz="2800" b="0" dirty="0"/>
              <a:t>בחרה אגודה </a:t>
            </a:r>
            <a:r>
              <a:rPr lang="he-IL" sz="2800" b="0" dirty="0" smtClean="0"/>
              <a:t>(צרכן </a:t>
            </a:r>
            <a:r>
              <a:rPr lang="he-IL" sz="2800" b="0" dirty="0"/>
              <a:t>המים) </a:t>
            </a:r>
            <a:r>
              <a:rPr lang="he-IL" sz="2800" b="0" dirty="0" err="1"/>
              <a:t>להמחות</a:t>
            </a:r>
            <a:r>
              <a:rPr lang="he-IL" sz="2800" b="0" dirty="0"/>
              <a:t> לחבריה את סכום </a:t>
            </a:r>
            <a:r>
              <a:rPr lang="he-IL" sz="2800" b="0" dirty="0" smtClean="0"/>
              <a:t>זכאותה, כולה </a:t>
            </a:r>
            <a:r>
              <a:rPr lang="he-IL" sz="2800" b="0" dirty="0"/>
              <a:t>או </a:t>
            </a:r>
            <a:r>
              <a:rPr lang="he-IL" sz="2800" b="0" dirty="0" smtClean="0"/>
              <a:t>חלקה, </a:t>
            </a:r>
            <a:r>
              <a:rPr lang="he-IL" sz="2800" b="0" dirty="0"/>
              <a:t>תקצה </a:t>
            </a:r>
            <a:r>
              <a:rPr lang="he-IL" sz="2800" b="0" dirty="0" smtClean="0"/>
              <a:t>את הכספים </a:t>
            </a:r>
            <a:r>
              <a:rPr lang="he-IL" sz="2800" b="0" dirty="0"/>
              <a:t>בין </a:t>
            </a:r>
            <a:r>
              <a:rPr lang="he-IL" sz="2800" b="0" u="sng" dirty="0"/>
              <a:t>כל </a:t>
            </a:r>
            <a:r>
              <a:rPr lang="he-IL" sz="2800" b="0" u="sng" dirty="0" smtClean="0"/>
              <a:t>משתמשי </a:t>
            </a:r>
            <a:r>
              <a:rPr lang="he-IL" sz="2800" b="0" u="sng" dirty="0"/>
              <a:t>המים בפועל באגודה</a:t>
            </a:r>
            <a:r>
              <a:rPr lang="he-IL" sz="2800" b="0" dirty="0"/>
              <a:t> עפ"י </a:t>
            </a:r>
            <a:r>
              <a:rPr lang="he-IL" sz="2800" b="0" dirty="0" smtClean="0"/>
              <a:t>"</a:t>
            </a:r>
            <a:r>
              <a:rPr lang="he-IL" sz="2800" b="0" dirty="0"/>
              <a:t>כמות המים שנצרכה בפועל, בגבולות ההקצאה (מ"ק</a:t>
            </a:r>
            <a:r>
              <a:rPr lang="he-IL" sz="2800" b="0" dirty="0" smtClean="0"/>
              <a:t>)". כלומר, שיעור </a:t>
            </a:r>
            <a:r>
              <a:rPr lang="he-IL" sz="2800" b="0" dirty="0"/>
              <a:t>התמיכה לחבר לא יעלה על חלקו היחסי של החבר בצריכה בפועל (נספח ג</a:t>
            </a:r>
            <a:r>
              <a:rPr lang="he-IL" sz="2800" b="0" dirty="0" smtClean="0"/>
              <a:t>').</a:t>
            </a:r>
            <a:endParaRPr lang="he-IL" sz="2800" b="0" dirty="0"/>
          </a:p>
          <a:p>
            <a:pPr marL="342900" lvl="0" indent="-342900" algn="just">
              <a:buFont typeface="Arial" panose="020B0604020202020204" pitchFamily="34" charset="0"/>
              <a:buChar char="•"/>
            </a:pPr>
            <a:r>
              <a:rPr lang="he-IL" sz="2800" b="0" dirty="0" smtClean="0"/>
              <a:t>המחתה </a:t>
            </a:r>
            <a:r>
              <a:rPr lang="he-IL" sz="2800" b="0" dirty="0"/>
              <a:t>האגודה את זכותה לחבריה כאמור, וישנם חברים אשר אינם מתכוונים לבצע השקעות, יהא עליהם להמציא למנהלת כתב וויתור שלהם לפיו אין בכוונתם לבצע השקעות והם מודעים לכך שסכום זכאותם יוחזר לאגודה והם לא יוכל לעשות בו שימוש עוד.</a:t>
            </a:r>
            <a:br>
              <a:rPr lang="he-IL" sz="2800" b="0" dirty="0"/>
            </a:br>
            <a:r>
              <a:rPr lang="he-IL" sz="2800" b="0" dirty="0"/>
              <a:t>האגודה תוכל לבצע בסכום זה השקעות.</a:t>
            </a:r>
            <a:endParaRPr lang="he-IL" sz="2800" b="0" dirty="0" smtClean="0"/>
          </a:p>
          <a:p>
            <a:pPr lvl="0"/>
            <a:endParaRPr lang="he-IL" sz="3200" b="0" dirty="0"/>
          </a:p>
        </p:txBody>
      </p:sp>
    </p:spTree>
    <p:extLst>
      <p:ext uri="{BB962C8B-B14F-4D97-AF65-F5344CB8AC3E}">
        <p14:creationId xmlns:p14="http://schemas.microsoft.com/office/powerpoint/2010/main" val="489051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720824" y="260648"/>
            <a:ext cx="7620000" cy="792088"/>
          </a:xfrm>
        </p:spPr>
        <p:txBody>
          <a:bodyPr>
            <a:normAutofit/>
          </a:bodyPr>
          <a:lstStyle/>
          <a:p>
            <a:pPr algn="ctr"/>
            <a:r>
              <a:rPr lang="he-IL" sz="4000" b="1" u="sng" dirty="0">
                <a:solidFill>
                  <a:srgbClr val="FF0000"/>
                </a:solidFill>
              </a:rPr>
              <a:t>העברת </a:t>
            </a:r>
            <a:r>
              <a:rPr lang="he-IL" sz="4000" b="1" u="sng" dirty="0" smtClean="0">
                <a:solidFill>
                  <a:srgbClr val="FF0000"/>
                </a:solidFill>
              </a:rPr>
              <a:t>זכויות – רישיון אזורי</a:t>
            </a:r>
            <a:endParaRPr lang="en-US" sz="4000" dirty="0">
              <a:solidFill>
                <a:srgbClr val="FF0000"/>
              </a:solidFill>
            </a:endParaRPr>
          </a:p>
        </p:txBody>
      </p:sp>
      <p:sp>
        <p:nvSpPr>
          <p:cNvPr id="3" name="מציין מיקום תוכן 2"/>
          <p:cNvSpPr>
            <a:spLocks noGrp="1"/>
          </p:cNvSpPr>
          <p:nvPr>
            <p:ph idx="1"/>
          </p:nvPr>
        </p:nvSpPr>
        <p:spPr>
          <a:xfrm>
            <a:off x="457200" y="1268760"/>
            <a:ext cx="8291264" cy="5472608"/>
          </a:xfrm>
        </p:spPr>
        <p:txBody>
          <a:bodyPr>
            <a:normAutofit fontScale="70000" lnSpcReduction="20000"/>
          </a:bodyPr>
          <a:lstStyle/>
          <a:p>
            <a:pPr marL="274320" lvl="1" indent="0" algn="just">
              <a:buNone/>
            </a:pPr>
            <a:r>
              <a:rPr lang="he-IL" sz="4000" dirty="0" smtClean="0"/>
              <a:t>היה ובעל </a:t>
            </a:r>
            <a:r>
              <a:rPr lang="he-IL" sz="4000" dirty="0"/>
              <a:t>הרישיון האזורי רוצה לשרשר את זכאותו לצרכן </a:t>
            </a:r>
            <a:r>
              <a:rPr lang="he-IL" sz="4000" dirty="0" smtClean="0"/>
              <a:t>הקצה (חבר באחד הישובים החברים ברישיון האזורי), </a:t>
            </a:r>
            <a:r>
              <a:rPr lang="he-IL" sz="4000" dirty="0"/>
              <a:t>עליו לצרף לבקשה </a:t>
            </a:r>
            <a:r>
              <a:rPr lang="he-IL" sz="4000" dirty="0" smtClean="0"/>
              <a:t>פירוט </a:t>
            </a:r>
            <a:r>
              <a:rPr lang="he-IL" sz="4000" dirty="0"/>
              <a:t>צריכת המים בפועל של </a:t>
            </a:r>
            <a:r>
              <a:rPr lang="he-IL" sz="4000" dirty="0" smtClean="0"/>
              <a:t>חבריו (הישובים) </a:t>
            </a:r>
            <a:r>
              <a:rPr lang="he-IL" sz="4000" dirty="0"/>
              <a:t>בגבולות ההקצאה </a:t>
            </a:r>
            <a:r>
              <a:rPr lang="he-IL" sz="4000" dirty="0" smtClean="0"/>
              <a:t>– טופס </a:t>
            </a:r>
            <a:r>
              <a:rPr lang="he-IL" sz="4000" u="sng" dirty="0" smtClean="0"/>
              <a:t>נספח </a:t>
            </a:r>
            <a:r>
              <a:rPr lang="he-IL" sz="4000" u="sng" dirty="0"/>
              <a:t>ג</a:t>
            </a:r>
            <a:r>
              <a:rPr lang="he-IL" sz="4000" u="sng" dirty="0" smtClean="0"/>
              <a:t>'</a:t>
            </a:r>
            <a:r>
              <a:rPr lang="he-IL" sz="4000" dirty="0" smtClean="0"/>
              <a:t> לנוהל. </a:t>
            </a:r>
          </a:p>
          <a:p>
            <a:pPr marL="274320" lvl="1" indent="0" algn="just">
              <a:buNone/>
            </a:pPr>
            <a:r>
              <a:rPr lang="he-IL" sz="4000" dirty="0" smtClean="0"/>
              <a:t>ובנוסף</a:t>
            </a:r>
            <a:r>
              <a:rPr lang="he-IL" sz="4000" dirty="0"/>
              <a:t>, </a:t>
            </a:r>
            <a:endParaRPr lang="he-IL" sz="4000" dirty="0" smtClean="0"/>
          </a:p>
          <a:p>
            <a:pPr marL="274320" lvl="1" indent="0" algn="just">
              <a:buNone/>
            </a:pPr>
            <a:r>
              <a:rPr lang="he-IL" sz="4000" dirty="0" smtClean="0"/>
              <a:t>היישוב של </a:t>
            </a:r>
            <a:r>
              <a:rPr lang="he-IL" sz="4000" dirty="0"/>
              <a:t>צרכן הקצה </a:t>
            </a:r>
            <a:r>
              <a:rPr lang="he-IL" sz="4000" dirty="0" smtClean="0"/>
              <a:t>יחתום גם כן על </a:t>
            </a:r>
            <a:r>
              <a:rPr lang="he-IL" sz="4000" dirty="0"/>
              <a:t>טופס </a:t>
            </a:r>
            <a:r>
              <a:rPr lang="he-IL" sz="4000" u="sng" dirty="0" smtClean="0"/>
              <a:t>נספח </a:t>
            </a:r>
            <a:r>
              <a:rPr lang="he-IL" sz="4000" u="sng" dirty="0"/>
              <a:t>ג</a:t>
            </a:r>
            <a:r>
              <a:rPr lang="he-IL" sz="4000" u="sng" dirty="0" smtClean="0"/>
              <a:t>'</a:t>
            </a:r>
            <a:r>
              <a:rPr lang="he-IL" sz="4000" dirty="0" smtClean="0"/>
              <a:t> נוסף, ובו פירוט </a:t>
            </a:r>
            <a:r>
              <a:rPr lang="he-IL" sz="4000" dirty="0"/>
              <a:t>צריכת המים של חברי היישוב. שני </a:t>
            </a:r>
            <a:r>
              <a:rPr lang="he-IL" sz="4000" dirty="0" smtClean="0"/>
              <a:t>הטפסים נספחי ג' </a:t>
            </a:r>
            <a:r>
              <a:rPr lang="he-IL" sz="4000" dirty="0"/>
              <a:t>יצורפו יחד לבקשה. במקרה כזה, הגם שנדרש מהלך כפול בכל הנוגע לפירוט צריכת </a:t>
            </a:r>
            <a:r>
              <a:rPr lang="he-IL" sz="4000" dirty="0" smtClean="0"/>
              <a:t>המים, המחאת </a:t>
            </a:r>
            <a:r>
              <a:rPr lang="he-IL" sz="4000" dirty="0"/>
              <a:t>הזכות תועבר ישירות מבעל הרישיון האזורי לצרכן הקצה וסכום הזכאות  ייגזר משילוב הנתונים </a:t>
            </a:r>
            <a:r>
              <a:rPr lang="he-IL" sz="4000" dirty="0" smtClean="0"/>
              <a:t>של שני </a:t>
            </a:r>
            <a:r>
              <a:rPr lang="he-IL" sz="4000" dirty="0"/>
              <a:t>הטפסים (נספחי ג') שהוגשו</a:t>
            </a:r>
            <a:r>
              <a:rPr lang="he-IL" sz="4000" dirty="0" smtClean="0"/>
              <a:t>.</a:t>
            </a:r>
          </a:p>
          <a:p>
            <a:pPr marL="274320" lvl="1" indent="0">
              <a:buNone/>
            </a:pPr>
            <a:r>
              <a:rPr lang="he-IL" sz="4000" b="1" dirty="0" smtClean="0">
                <a:solidFill>
                  <a:srgbClr val="0070C0"/>
                </a:solidFill>
              </a:rPr>
              <a:t>          </a:t>
            </a:r>
          </a:p>
          <a:p>
            <a:pPr marL="274320" lvl="1" indent="0">
              <a:buNone/>
            </a:pPr>
            <a:r>
              <a:rPr lang="he-IL" sz="4000" b="1" dirty="0" smtClean="0">
                <a:solidFill>
                  <a:srgbClr val="0070C0"/>
                </a:solidFill>
              </a:rPr>
              <a:t>               לא ניתן לבצע המחאת זכות משנית</a:t>
            </a:r>
            <a:r>
              <a:rPr lang="he-IL" sz="3200" dirty="0" smtClean="0"/>
              <a:t>.</a:t>
            </a:r>
            <a:endParaRPr lang="en-US" sz="3200" dirty="0" smtClean="0"/>
          </a:p>
          <a:p>
            <a:endParaRPr lang="en-US" dirty="0"/>
          </a:p>
        </p:txBody>
      </p:sp>
      <p:sp>
        <p:nvSpPr>
          <p:cNvPr id="5" name="אליפסה 4"/>
          <p:cNvSpPr/>
          <p:nvPr/>
        </p:nvSpPr>
        <p:spPr>
          <a:xfrm>
            <a:off x="1043608" y="5877272"/>
            <a:ext cx="6624736"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ndParaRPr>
          </a:p>
        </p:txBody>
      </p:sp>
    </p:spTree>
    <p:extLst>
      <p:ext uri="{BB962C8B-B14F-4D97-AF65-F5344CB8AC3E}">
        <p14:creationId xmlns:p14="http://schemas.microsoft.com/office/powerpoint/2010/main" val="25180478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23528" y="260648"/>
            <a:ext cx="8352928" cy="1296144"/>
          </a:xfrm>
        </p:spPr>
        <p:txBody>
          <a:bodyPr>
            <a:noAutofit/>
          </a:bodyPr>
          <a:lstStyle/>
          <a:p>
            <a:pPr algn="ctr"/>
            <a:r>
              <a:rPr lang="he-IL" sz="4000" b="1" u="sng" dirty="0">
                <a:solidFill>
                  <a:srgbClr val="FF0000"/>
                </a:solidFill>
              </a:rPr>
              <a:t>העברת זכויות – </a:t>
            </a:r>
            <a:r>
              <a:rPr lang="he-IL" sz="4000" b="1" u="sng" dirty="0" smtClean="0">
                <a:solidFill>
                  <a:srgbClr val="FF0000"/>
                </a:solidFill>
              </a:rPr>
              <a:t/>
            </a:r>
            <a:br>
              <a:rPr lang="he-IL" sz="4000" b="1" u="sng" dirty="0" smtClean="0">
                <a:solidFill>
                  <a:srgbClr val="FF0000"/>
                </a:solidFill>
              </a:rPr>
            </a:br>
            <a:r>
              <a:rPr lang="he-IL" sz="3800" b="1" u="sng" dirty="0">
                <a:solidFill>
                  <a:srgbClr val="FF0000"/>
                </a:solidFill>
              </a:rPr>
              <a:t>למעבד הקרקע שאינו בעל הקרקע</a:t>
            </a:r>
            <a:endParaRPr lang="en-US" sz="3800" b="1" u="sng" dirty="0">
              <a:solidFill>
                <a:srgbClr val="FF0000"/>
              </a:solidFill>
            </a:endParaRPr>
          </a:p>
        </p:txBody>
      </p:sp>
      <p:sp>
        <p:nvSpPr>
          <p:cNvPr id="3" name="מציין מיקום תוכן 2"/>
          <p:cNvSpPr>
            <a:spLocks noGrp="1"/>
          </p:cNvSpPr>
          <p:nvPr>
            <p:ph idx="1"/>
          </p:nvPr>
        </p:nvSpPr>
        <p:spPr>
          <a:xfrm>
            <a:off x="457200" y="1772816"/>
            <a:ext cx="8075240" cy="4824536"/>
          </a:xfrm>
        </p:spPr>
        <p:txBody>
          <a:bodyPr>
            <a:normAutofit/>
          </a:bodyPr>
          <a:lstStyle/>
          <a:p>
            <a:r>
              <a:rPr lang="he-IL" sz="2800" b="0" dirty="0" smtClean="0"/>
              <a:t>בעל </a:t>
            </a:r>
            <a:r>
              <a:rPr lang="he-IL" sz="2800" b="0" dirty="0"/>
              <a:t>הקרקע שהינו צרכן המים אשר אינו מעבד את הקרקע בעצמו אלא באמצעות קבלן עיבוד או  באמצעות חברה או ע"י בן ממשיך או שמשכיר את הקרקע לחבר אגודה או לחבר שאיננו באגודה, ומבקש </a:t>
            </a:r>
            <a:r>
              <a:rPr lang="he-IL" sz="2800" b="0" dirty="0" err="1"/>
              <a:t>להמחות</a:t>
            </a:r>
            <a:r>
              <a:rPr lang="he-IL" sz="2800" b="0" dirty="0"/>
              <a:t> את זכאותו לתמיכה לפי נוהל זה. יצרף לבקשתו את המסמכים הבאים:</a:t>
            </a:r>
            <a:endParaRPr lang="en-US" sz="2800" b="0" dirty="0"/>
          </a:p>
          <a:p>
            <a:pPr marL="457200" lvl="0" indent="-457200">
              <a:lnSpc>
                <a:spcPct val="110000"/>
              </a:lnSpc>
              <a:spcBef>
                <a:spcPts val="0"/>
              </a:spcBef>
              <a:spcAft>
                <a:spcPts val="0"/>
              </a:spcAft>
              <a:buFont typeface="+mj-lt"/>
              <a:buAutoNum type="arabicPeriod"/>
            </a:pPr>
            <a:r>
              <a:rPr lang="he-IL" sz="2800" b="0" dirty="0"/>
              <a:t>אישור האגודה על הקרקע</a:t>
            </a:r>
            <a:r>
              <a:rPr lang="he-IL" sz="2800" b="0" dirty="0" smtClean="0"/>
              <a:t>.</a:t>
            </a:r>
          </a:p>
          <a:p>
            <a:pPr marL="457200" lvl="0" indent="-457200">
              <a:lnSpc>
                <a:spcPct val="110000"/>
              </a:lnSpc>
              <a:spcBef>
                <a:spcPts val="0"/>
              </a:spcBef>
              <a:spcAft>
                <a:spcPts val="0"/>
              </a:spcAft>
              <a:buFont typeface="+mj-lt"/>
              <a:buAutoNum type="arabicPeriod"/>
            </a:pPr>
            <a:r>
              <a:rPr lang="he-IL" sz="2800" b="0" dirty="0" smtClean="0"/>
              <a:t>הסכם </a:t>
            </a:r>
            <a:r>
              <a:rPr lang="he-IL" sz="2800" b="0" dirty="0"/>
              <a:t>עיבוד / שכירות לתקופה הנדרשת</a:t>
            </a:r>
            <a:r>
              <a:rPr lang="he-IL" sz="2800" b="0" dirty="0" smtClean="0"/>
              <a:t>.</a:t>
            </a:r>
          </a:p>
          <a:p>
            <a:pPr marL="457200" lvl="0" indent="-457200">
              <a:lnSpc>
                <a:spcPct val="110000"/>
              </a:lnSpc>
              <a:spcBef>
                <a:spcPts val="0"/>
              </a:spcBef>
              <a:spcAft>
                <a:spcPts val="0"/>
              </a:spcAft>
              <a:buFont typeface="+mj-lt"/>
              <a:buAutoNum type="arabicPeriod"/>
            </a:pPr>
            <a:r>
              <a:rPr lang="he-IL" sz="2800" b="0" dirty="0" smtClean="0"/>
              <a:t>טופס </a:t>
            </a:r>
            <a:r>
              <a:rPr lang="he-IL" sz="2800" b="0" dirty="0"/>
              <a:t>המחאת זכות (נספח ד</a:t>
            </a:r>
            <a:r>
              <a:rPr lang="he-IL" sz="2800" b="0" dirty="0" smtClean="0"/>
              <a:t>').</a:t>
            </a:r>
          </a:p>
          <a:p>
            <a:pPr marL="457200" lvl="0" indent="-457200">
              <a:lnSpc>
                <a:spcPct val="110000"/>
              </a:lnSpc>
              <a:spcBef>
                <a:spcPts val="0"/>
              </a:spcBef>
              <a:spcAft>
                <a:spcPts val="0"/>
              </a:spcAft>
              <a:buFont typeface="+mj-lt"/>
              <a:buAutoNum type="arabicPeriod"/>
            </a:pPr>
            <a:r>
              <a:rPr lang="he-IL" sz="2800" dirty="0" smtClean="0"/>
              <a:t>היתר </a:t>
            </a:r>
            <a:r>
              <a:rPr lang="he-IL" sz="2800" dirty="0"/>
              <a:t>לשימוש חורג בהתאם לצורך</a:t>
            </a:r>
            <a:r>
              <a:rPr lang="he-IL" sz="2800" b="0" dirty="0" smtClean="0"/>
              <a:t>.</a:t>
            </a:r>
          </a:p>
          <a:p>
            <a:pPr marL="457200" lvl="0" indent="-457200">
              <a:lnSpc>
                <a:spcPct val="110000"/>
              </a:lnSpc>
              <a:spcBef>
                <a:spcPts val="0"/>
              </a:spcBef>
              <a:spcAft>
                <a:spcPts val="0"/>
              </a:spcAft>
              <a:buFont typeface="+mj-lt"/>
              <a:buAutoNum type="arabicPeriod"/>
            </a:pPr>
            <a:r>
              <a:rPr lang="he-IL" sz="2800" b="0" dirty="0" smtClean="0"/>
              <a:t>היתר </a:t>
            </a:r>
            <a:r>
              <a:rPr lang="he-IL" sz="2800" b="0" dirty="0"/>
              <a:t>בניה בהתאם לצורך.</a:t>
            </a:r>
            <a:endParaRPr lang="en-US" sz="2800" b="0" dirty="0"/>
          </a:p>
          <a:p>
            <a:endParaRPr lang="en-US" dirty="0"/>
          </a:p>
        </p:txBody>
      </p:sp>
    </p:spTree>
    <p:extLst>
      <p:ext uri="{BB962C8B-B14F-4D97-AF65-F5344CB8AC3E}">
        <p14:creationId xmlns:p14="http://schemas.microsoft.com/office/powerpoint/2010/main" val="21289177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332656"/>
            <a:ext cx="7620000" cy="936104"/>
          </a:xfrm>
        </p:spPr>
        <p:txBody>
          <a:bodyPr>
            <a:normAutofit/>
          </a:bodyPr>
          <a:lstStyle/>
          <a:p>
            <a:pPr algn="ctr"/>
            <a:r>
              <a:rPr lang="he-IL" sz="4000" b="1" u="sng" dirty="0" smtClean="0">
                <a:solidFill>
                  <a:srgbClr val="FF0000"/>
                </a:solidFill>
              </a:rPr>
              <a:t>העברת זכויות - כללי</a:t>
            </a:r>
            <a:endParaRPr lang="en-US" sz="4000" b="1" u="sng" dirty="0">
              <a:solidFill>
                <a:srgbClr val="FF0000"/>
              </a:solidFill>
            </a:endParaRPr>
          </a:p>
        </p:txBody>
      </p:sp>
      <p:sp>
        <p:nvSpPr>
          <p:cNvPr id="3" name="מציין מיקום תוכן 2"/>
          <p:cNvSpPr>
            <a:spLocks noGrp="1"/>
          </p:cNvSpPr>
          <p:nvPr>
            <p:ph idx="1"/>
          </p:nvPr>
        </p:nvSpPr>
        <p:spPr>
          <a:xfrm>
            <a:off x="457200" y="1484784"/>
            <a:ext cx="8219256" cy="4968552"/>
          </a:xfrm>
        </p:spPr>
        <p:txBody>
          <a:bodyPr>
            <a:normAutofit fontScale="92500"/>
          </a:bodyPr>
          <a:lstStyle/>
          <a:p>
            <a:pPr marL="342900" indent="-342900">
              <a:buFont typeface="Arial" panose="020B0604020202020204" pitchFamily="34" charset="0"/>
              <a:buChar char="•"/>
            </a:pPr>
            <a:r>
              <a:rPr lang="he-IL" sz="3100" dirty="0" smtClean="0"/>
              <a:t>אגודה / צרכן מים שרוצה לעשות העברות זכויות – עכשיו או בעתיד – צריך לשים לב למסלול שהוא בוחר ולמסלול שבוחר מי שהוא מעביר אליו זכויות. זאת מאחר ש:</a:t>
            </a:r>
          </a:p>
          <a:p>
            <a:pPr marL="342900" indent="-342900">
              <a:buFont typeface="Arial" panose="020B0604020202020204" pitchFamily="34" charset="0"/>
              <a:buChar char="•"/>
            </a:pPr>
            <a:r>
              <a:rPr lang="he-IL" sz="3100" dirty="0" smtClean="0"/>
              <a:t>ניתן להעביר זכויות ממסלול משולב למסלול משולב.</a:t>
            </a:r>
          </a:p>
          <a:p>
            <a:pPr marL="342900" indent="-342900">
              <a:buFont typeface="Arial" panose="020B0604020202020204" pitchFamily="34" charset="0"/>
              <a:buChar char="•"/>
            </a:pPr>
            <a:r>
              <a:rPr lang="he-IL" sz="3100" dirty="0" smtClean="0"/>
              <a:t>ניתן להעביר זכויות ממסלול רגיל למסלול רגיל.</a:t>
            </a:r>
          </a:p>
          <a:p>
            <a:pPr marL="342900" indent="-342900">
              <a:buFont typeface="Arial" panose="020B0604020202020204" pitchFamily="34" charset="0"/>
              <a:buChar char="•"/>
            </a:pPr>
            <a:r>
              <a:rPr lang="he-IL" sz="3100" dirty="0" smtClean="0"/>
              <a:t>לא ניתן להעביר זכויות בין מסלולים. </a:t>
            </a:r>
          </a:p>
          <a:p>
            <a:pPr marL="342900" indent="-342900">
              <a:buFont typeface="Arial" panose="020B0604020202020204" pitchFamily="34" charset="0"/>
              <a:buChar char="•"/>
            </a:pPr>
            <a:r>
              <a:rPr lang="he-IL" sz="3100" dirty="0" smtClean="0"/>
              <a:t>כלומר, לא ניתן להעביר זכויות אם מישהו בחר במסלול רגיל, למישהו שבחר במסלול משולב והפוך.</a:t>
            </a:r>
          </a:p>
          <a:p>
            <a:endParaRPr lang="he-IL" dirty="0" smtClean="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7951301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משנה 6"/>
          <p:cNvSpPr>
            <a:spLocks noGrp="1"/>
          </p:cNvSpPr>
          <p:nvPr>
            <p:ph type="subTitle" idx="1"/>
          </p:nvPr>
        </p:nvSpPr>
        <p:spPr>
          <a:xfrm>
            <a:off x="1297415" y="476671"/>
            <a:ext cx="6981217" cy="2153073"/>
          </a:xfrm>
        </p:spPr>
        <p:txBody>
          <a:bodyPr>
            <a:noAutofit/>
          </a:bodyPr>
          <a:lstStyle/>
          <a:p>
            <a:pPr algn="ctr"/>
            <a:r>
              <a:rPr lang="he-IL" sz="6000" b="1" dirty="0" smtClean="0">
                <a:solidFill>
                  <a:srgbClr val="FF0000"/>
                </a:solidFill>
              </a:rPr>
              <a:t>תודה על </a:t>
            </a:r>
          </a:p>
          <a:p>
            <a:pPr algn="ctr"/>
            <a:r>
              <a:rPr lang="he-IL" sz="6000" b="1" dirty="0" smtClean="0">
                <a:solidFill>
                  <a:srgbClr val="FF0000"/>
                </a:solidFill>
              </a:rPr>
              <a:t>ההקשבה</a:t>
            </a:r>
            <a:endParaRPr lang="he-IL" sz="6600" b="1" dirty="0"/>
          </a:p>
        </p:txBody>
      </p:sp>
      <p:pic>
        <p:nvPicPr>
          <p:cNvPr id="5" name="תמונה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476671"/>
            <a:ext cx="1152128" cy="1152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מציין מיקום תוכן 3"/>
          <p:cNvPicPr>
            <a:picLocks/>
          </p:cNvPicPr>
          <p:nvPr/>
        </p:nvPicPr>
        <p:blipFill>
          <a:blip r:embed="rId3">
            <a:extLst>
              <a:ext uri="{28A0092B-C50C-407E-A947-70E740481C1C}">
                <a14:useLocalDpi xmlns:a14="http://schemas.microsoft.com/office/drawing/2010/main" val="0"/>
              </a:ext>
            </a:extLst>
          </a:blip>
          <a:stretch>
            <a:fillRect/>
          </a:stretch>
        </p:blipFill>
        <p:spPr>
          <a:xfrm>
            <a:off x="1907704" y="3212976"/>
            <a:ext cx="5329237" cy="3024312"/>
          </a:xfrm>
          <a:prstGeom prst="rect">
            <a:avLst/>
          </a:prstGeom>
        </p:spPr>
      </p:pic>
    </p:spTree>
    <p:extLst>
      <p:ext uri="{BB962C8B-B14F-4D97-AF65-F5344CB8AC3E}">
        <p14:creationId xmlns:p14="http://schemas.microsoft.com/office/powerpoint/2010/main" val="1111065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403648" y="260648"/>
            <a:ext cx="6563072" cy="759614"/>
          </a:xfrm>
        </p:spPr>
        <p:txBody>
          <a:bodyPr/>
          <a:lstStyle/>
          <a:p>
            <a:pPr algn="ctr" fontAlgn="auto">
              <a:spcAft>
                <a:spcPts val="0"/>
              </a:spcAft>
            </a:pPr>
            <a:r>
              <a:rPr lang="he-IL" u="sng" dirty="0" smtClean="0">
                <a:solidFill>
                  <a:schemeClr val="tx1"/>
                </a:solidFill>
              </a:rPr>
              <a:t>תעריפי עלות מוכרת (₪ / </a:t>
            </a:r>
            <a:r>
              <a:rPr lang="he-IL" u="sng" dirty="0" err="1" smtClean="0">
                <a:solidFill>
                  <a:schemeClr val="tx1"/>
                </a:solidFill>
              </a:rPr>
              <a:t>למ"ק</a:t>
            </a:r>
            <a:r>
              <a:rPr lang="he-IL" u="sng" dirty="0" smtClean="0">
                <a:solidFill>
                  <a:schemeClr val="tx1"/>
                </a:solidFill>
              </a:rPr>
              <a:t>)</a:t>
            </a:r>
            <a:endParaRPr lang="he-IL" u="sng" dirty="0">
              <a:solidFill>
                <a:schemeClr val="tx1"/>
              </a:solidFill>
            </a:endParaRPr>
          </a:p>
        </p:txBody>
      </p:sp>
      <p:graphicFrame>
        <p:nvGraphicFramePr>
          <p:cNvPr id="4" name="מציין מיקום תוכן 3"/>
          <p:cNvGraphicFramePr>
            <a:graphicFrameLocks noGrp="1"/>
          </p:cNvGraphicFramePr>
          <p:nvPr>
            <p:ph idx="1"/>
            <p:extLst>
              <p:ext uri="{D42A27DB-BD31-4B8C-83A1-F6EECF244321}">
                <p14:modId xmlns:p14="http://schemas.microsoft.com/office/powerpoint/2010/main" val="3191394981"/>
              </p:ext>
            </p:extLst>
          </p:nvPr>
        </p:nvGraphicFramePr>
        <p:xfrm>
          <a:off x="395537" y="1144010"/>
          <a:ext cx="8019160" cy="5212080"/>
        </p:xfrm>
        <a:graphic>
          <a:graphicData uri="http://schemas.openxmlformats.org/drawingml/2006/table">
            <a:tbl>
              <a:tblPr rtl="1" firstRow="1" bandRow="1">
                <a:tableStyleId>{5C22544A-7EE6-4342-B048-85BDC9FD1C3A}</a:tableStyleId>
              </a:tblPr>
              <a:tblGrid>
                <a:gridCol w="2450447">
                  <a:extLst>
                    <a:ext uri="{9D8B030D-6E8A-4147-A177-3AD203B41FA5}">
                      <a16:colId xmlns:a16="http://schemas.microsoft.com/office/drawing/2014/main" xmlns="" val="20000"/>
                    </a:ext>
                  </a:extLst>
                </a:gridCol>
                <a:gridCol w="1743391">
                  <a:extLst>
                    <a:ext uri="{9D8B030D-6E8A-4147-A177-3AD203B41FA5}">
                      <a16:colId xmlns:a16="http://schemas.microsoft.com/office/drawing/2014/main" xmlns="" val="20001"/>
                    </a:ext>
                  </a:extLst>
                </a:gridCol>
                <a:gridCol w="2105932">
                  <a:extLst>
                    <a:ext uri="{9D8B030D-6E8A-4147-A177-3AD203B41FA5}">
                      <a16:colId xmlns:a16="http://schemas.microsoft.com/office/drawing/2014/main" xmlns="" val="20002"/>
                    </a:ext>
                  </a:extLst>
                </a:gridCol>
                <a:gridCol w="1719390">
                  <a:extLst>
                    <a:ext uri="{9D8B030D-6E8A-4147-A177-3AD203B41FA5}">
                      <a16:colId xmlns:a16="http://schemas.microsoft.com/office/drawing/2014/main" xmlns="" val="20003"/>
                    </a:ext>
                  </a:extLst>
                </a:gridCol>
              </a:tblGrid>
              <a:tr h="1126998">
                <a:tc>
                  <a:txBody>
                    <a:bodyPr/>
                    <a:lstStyle/>
                    <a:p>
                      <a:pPr marL="0" algn="r" defTabSz="914400" rtl="1" eaLnBrk="1" latinLnBrk="0" hangingPunct="1">
                        <a:spcAft>
                          <a:spcPts val="0"/>
                        </a:spcAft>
                      </a:pPr>
                      <a:r>
                        <a:rPr lang="he-IL" sz="3000" b="0" kern="1200" dirty="0" smtClean="0">
                          <a:solidFill>
                            <a:srgbClr val="FF0000"/>
                          </a:solidFill>
                          <a:effectLst/>
                          <a:latin typeface="+mn-lt"/>
                          <a:ea typeface="+mn-ea"/>
                          <a:cs typeface="+mn-cs"/>
                        </a:rPr>
                        <a:t>סוג </a:t>
                      </a:r>
                    </a:p>
                    <a:p>
                      <a:pPr marL="0" algn="r" defTabSz="914400" rtl="1" eaLnBrk="1" latinLnBrk="0" hangingPunct="1">
                        <a:spcAft>
                          <a:spcPts val="0"/>
                        </a:spcAft>
                      </a:pPr>
                      <a:r>
                        <a:rPr lang="he-IL" sz="3000" b="1" kern="1200" dirty="0" smtClean="0">
                          <a:solidFill>
                            <a:srgbClr val="FF0000"/>
                          </a:solidFill>
                          <a:effectLst/>
                          <a:latin typeface="+mn-lt"/>
                          <a:ea typeface="+mn-ea"/>
                          <a:cs typeface="+mn-cs"/>
                        </a:rPr>
                        <a:t>הפקה פרטית</a:t>
                      </a:r>
                      <a:endParaRPr lang="en-US" sz="3000" b="1" kern="1200" dirty="0">
                        <a:solidFill>
                          <a:srgbClr val="FF0000"/>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1" eaLnBrk="1" latinLnBrk="0" hangingPunct="1">
                        <a:spcAft>
                          <a:spcPts val="0"/>
                        </a:spcAft>
                      </a:pPr>
                      <a:r>
                        <a:rPr lang="he-IL" sz="3000" kern="1200" dirty="0" smtClean="0">
                          <a:solidFill>
                            <a:srgbClr val="FF0000"/>
                          </a:solidFill>
                          <a:effectLst/>
                        </a:rPr>
                        <a:t>1.7.2017</a:t>
                      </a:r>
                      <a:endParaRPr lang="he-IL" sz="3000" b="0" kern="1200" dirty="0">
                        <a:solidFill>
                          <a:srgbClr val="FF0000"/>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1" eaLnBrk="1" latinLnBrk="0" hangingPunct="1">
                        <a:spcAft>
                          <a:spcPts val="0"/>
                        </a:spcAft>
                      </a:pPr>
                      <a:r>
                        <a:rPr lang="he-IL" sz="3000" kern="1200" dirty="0" smtClean="0">
                          <a:solidFill>
                            <a:srgbClr val="FF0000"/>
                          </a:solidFill>
                          <a:effectLst/>
                        </a:rPr>
                        <a:t>1.7.2018 עד 30.6.2022</a:t>
                      </a:r>
                      <a:endParaRPr lang="he-IL" sz="3000" b="0" kern="1200" dirty="0">
                        <a:solidFill>
                          <a:srgbClr val="FF0000"/>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3000" kern="1200" smtClean="0">
                          <a:solidFill>
                            <a:srgbClr val="FF0000"/>
                          </a:solidFill>
                          <a:effectLst/>
                        </a:rPr>
                        <a:t>תעריף משוקלל לתקופה</a:t>
                      </a:r>
                      <a:endParaRPr lang="he-IL" sz="3000" b="0" kern="1200" dirty="0" smtClean="0">
                        <a:solidFill>
                          <a:srgbClr val="FF0000"/>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625192">
                <a:tc>
                  <a:txBody>
                    <a:bodyPr/>
                    <a:lstStyle/>
                    <a:p>
                      <a:pPr algn="r" rtl="1">
                        <a:spcAft>
                          <a:spcPts val="0"/>
                        </a:spcAft>
                      </a:pPr>
                      <a:r>
                        <a:rPr lang="he-IL" sz="3000" kern="1200" dirty="0" smtClean="0">
                          <a:effectLst/>
                        </a:rPr>
                        <a:t>עיליים (נורמטיבי)</a:t>
                      </a:r>
                      <a:endParaRPr lang="en-US" sz="3000" b="0" kern="1200" dirty="0">
                        <a:solidFill>
                          <a:schemeClr val="tx1">
                            <a:lumMod val="50000"/>
                          </a:schemeClr>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1" eaLnBrk="1" latinLnBrk="0" hangingPunct="1">
                        <a:spcAft>
                          <a:spcPts val="0"/>
                        </a:spcAft>
                      </a:pPr>
                      <a:r>
                        <a:rPr lang="he-IL" sz="3000" kern="1200" dirty="0" smtClean="0">
                          <a:effectLst/>
                        </a:rPr>
                        <a:t>0.54</a:t>
                      </a:r>
                      <a:endParaRPr lang="he-IL" sz="3000" b="0" kern="1200" dirty="0">
                        <a:solidFill>
                          <a:schemeClr val="tx1">
                            <a:lumMod val="50000"/>
                          </a:schemeClr>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1" eaLnBrk="1" latinLnBrk="0" hangingPunct="1">
                        <a:spcAft>
                          <a:spcPts val="0"/>
                        </a:spcAft>
                      </a:pPr>
                      <a:r>
                        <a:rPr lang="he-IL" sz="3000" b="0" kern="1200" dirty="0" smtClean="0">
                          <a:effectLst/>
                        </a:rPr>
                        <a:t>0.57</a:t>
                      </a:r>
                      <a:endParaRPr lang="he-IL" sz="3000" b="0" kern="1200" dirty="0">
                        <a:solidFill>
                          <a:schemeClr val="tx1">
                            <a:lumMod val="50000"/>
                          </a:schemeClr>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1" eaLnBrk="1" latinLnBrk="0" hangingPunct="1">
                        <a:spcAft>
                          <a:spcPts val="0"/>
                        </a:spcAft>
                      </a:pPr>
                      <a:r>
                        <a:rPr lang="he-IL" sz="3000" b="0" kern="1200" dirty="0" smtClean="0">
                          <a:solidFill>
                            <a:schemeClr val="tx1">
                              <a:lumMod val="50000"/>
                            </a:schemeClr>
                          </a:solidFill>
                          <a:effectLst/>
                          <a:latin typeface="+mn-lt"/>
                          <a:ea typeface="+mn-ea"/>
                          <a:cs typeface="+mn-cs"/>
                        </a:rPr>
                        <a:t>0.567</a:t>
                      </a:r>
                      <a:endParaRPr lang="he-IL" sz="3000" b="0" kern="1200" dirty="0">
                        <a:solidFill>
                          <a:schemeClr val="tx1">
                            <a:lumMod val="50000"/>
                          </a:schemeClr>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700814">
                <a:tc>
                  <a:txBody>
                    <a:bodyPr/>
                    <a:lstStyle/>
                    <a:p>
                      <a:pPr algn="r" rtl="1">
                        <a:spcAft>
                          <a:spcPts val="0"/>
                        </a:spcAft>
                      </a:pPr>
                      <a:r>
                        <a:rPr lang="he-IL" sz="3000" b="0" kern="1200" dirty="0" smtClean="0">
                          <a:solidFill>
                            <a:schemeClr val="tx1">
                              <a:lumMod val="50000"/>
                            </a:schemeClr>
                          </a:solidFill>
                          <a:effectLst/>
                          <a:latin typeface="+mn-lt"/>
                          <a:ea typeface="+mn-ea"/>
                          <a:cs typeface="+mn-cs"/>
                        </a:rPr>
                        <a:t>הפקה</a:t>
                      </a:r>
                      <a:r>
                        <a:rPr lang="he-IL" sz="3000" b="0" kern="1200" baseline="0" dirty="0" smtClean="0">
                          <a:solidFill>
                            <a:schemeClr val="tx1">
                              <a:lumMod val="50000"/>
                            </a:schemeClr>
                          </a:solidFill>
                          <a:effectLst/>
                          <a:latin typeface="+mn-lt"/>
                          <a:ea typeface="+mn-ea"/>
                          <a:cs typeface="+mn-cs"/>
                        </a:rPr>
                        <a:t> בסיסית * (נורמטיבי)</a:t>
                      </a:r>
                      <a:endParaRPr lang="en-US" sz="3000" b="0" kern="1200" dirty="0">
                        <a:solidFill>
                          <a:schemeClr val="tx1">
                            <a:lumMod val="50000"/>
                          </a:schemeClr>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1" eaLnBrk="1" latinLnBrk="0" hangingPunct="1">
                        <a:spcAft>
                          <a:spcPts val="0"/>
                        </a:spcAft>
                      </a:pPr>
                      <a:r>
                        <a:rPr lang="he-IL" sz="3000" b="0" kern="1200" dirty="0" smtClean="0">
                          <a:solidFill>
                            <a:schemeClr val="tx1">
                              <a:lumMod val="50000"/>
                            </a:schemeClr>
                          </a:solidFill>
                          <a:effectLst/>
                          <a:latin typeface="+mn-lt"/>
                          <a:ea typeface="+mn-ea"/>
                          <a:cs typeface="+mn-cs"/>
                        </a:rPr>
                        <a:t>1.5</a:t>
                      </a:r>
                      <a:endParaRPr lang="he-IL" sz="3000" b="0" kern="1200" dirty="0">
                        <a:solidFill>
                          <a:schemeClr val="tx1">
                            <a:lumMod val="50000"/>
                          </a:schemeClr>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1" eaLnBrk="1" latinLnBrk="0" hangingPunct="1">
                        <a:spcAft>
                          <a:spcPts val="0"/>
                        </a:spcAft>
                      </a:pPr>
                      <a:r>
                        <a:rPr lang="he-IL" sz="3000" b="0" kern="1200" dirty="0" smtClean="0">
                          <a:solidFill>
                            <a:schemeClr val="tx1">
                              <a:lumMod val="50000"/>
                            </a:schemeClr>
                          </a:solidFill>
                          <a:effectLst/>
                          <a:latin typeface="+mn-lt"/>
                          <a:ea typeface="+mn-ea"/>
                          <a:cs typeface="+mn-cs"/>
                        </a:rPr>
                        <a:t>1.5</a:t>
                      </a:r>
                      <a:endParaRPr lang="he-IL" sz="3000" b="0" kern="1200" dirty="0">
                        <a:solidFill>
                          <a:schemeClr val="tx1">
                            <a:lumMod val="50000"/>
                          </a:schemeClr>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1" eaLnBrk="1" latinLnBrk="0" hangingPunct="1">
                        <a:spcAft>
                          <a:spcPts val="0"/>
                        </a:spcAft>
                      </a:pPr>
                      <a:r>
                        <a:rPr lang="he-IL" sz="3000" b="0" kern="1200" dirty="0" smtClean="0">
                          <a:solidFill>
                            <a:schemeClr val="tx1">
                              <a:lumMod val="50000"/>
                            </a:schemeClr>
                          </a:solidFill>
                          <a:effectLst/>
                          <a:latin typeface="+mn-lt"/>
                          <a:ea typeface="+mn-ea"/>
                          <a:cs typeface="+mn-cs"/>
                        </a:rPr>
                        <a:t>1.5</a:t>
                      </a:r>
                      <a:endParaRPr lang="he-IL" sz="3000" b="0" kern="1200" dirty="0">
                        <a:solidFill>
                          <a:schemeClr val="tx1">
                            <a:lumMod val="50000"/>
                          </a:schemeClr>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3"/>
                  </a:ext>
                </a:extLst>
              </a:tr>
              <a:tr h="608125">
                <a:tc>
                  <a:txBody>
                    <a:bodyPr/>
                    <a:lstStyle/>
                    <a:p>
                      <a:pPr algn="r" rtl="1">
                        <a:spcAft>
                          <a:spcPts val="0"/>
                        </a:spcAft>
                      </a:pPr>
                      <a:r>
                        <a:rPr lang="he-IL" sz="3000" b="0" kern="1200" dirty="0" smtClean="0">
                          <a:solidFill>
                            <a:schemeClr val="tx1">
                              <a:lumMod val="50000"/>
                            </a:schemeClr>
                          </a:solidFill>
                          <a:effectLst/>
                          <a:latin typeface="+mn-lt"/>
                          <a:ea typeface="+mn-ea"/>
                          <a:cs typeface="+mn-cs"/>
                        </a:rPr>
                        <a:t>הפקה נוספת (מעל הבסיסית)</a:t>
                      </a:r>
                      <a:endParaRPr lang="en-US" sz="3000" b="0" kern="1200" dirty="0">
                        <a:solidFill>
                          <a:schemeClr val="tx1">
                            <a:lumMod val="50000"/>
                          </a:schemeClr>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1" eaLnBrk="1" latinLnBrk="0" hangingPunct="1">
                        <a:spcAft>
                          <a:spcPts val="0"/>
                        </a:spcAft>
                      </a:pPr>
                      <a:r>
                        <a:rPr lang="he-IL" sz="3000" b="0" kern="1200" dirty="0" smtClean="0">
                          <a:solidFill>
                            <a:schemeClr val="tx1">
                              <a:lumMod val="50000"/>
                            </a:schemeClr>
                          </a:solidFill>
                          <a:effectLst/>
                          <a:latin typeface="+mn-lt"/>
                          <a:ea typeface="+mn-ea"/>
                          <a:cs typeface="+mn-cs"/>
                        </a:rPr>
                        <a:t>0.45</a:t>
                      </a:r>
                      <a:endParaRPr lang="he-IL" sz="3000" b="0" kern="1200" dirty="0">
                        <a:solidFill>
                          <a:schemeClr val="tx1">
                            <a:lumMod val="50000"/>
                          </a:schemeClr>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1" eaLnBrk="1" latinLnBrk="0" hangingPunct="1">
                        <a:spcAft>
                          <a:spcPts val="0"/>
                        </a:spcAft>
                      </a:pPr>
                      <a:r>
                        <a:rPr lang="he-IL" sz="3000" b="0" kern="1200" dirty="0" smtClean="0">
                          <a:solidFill>
                            <a:schemeClr val="tx1">
                              <a:lumMod val="50000"/>
                            </a:schemeClr>
                          </a:solidFill>
                          <a:effectLst/>
                          <a:latin typeface="+mn-lt"/>
                          <a:ea typeface="+mn-ea"/>
                          <a:cs typeface="+mn-cs"/>
                        </a:rPr>
                        <a:t>0.45</a:t>
                      </a:r>
                      <a:endParaRPr lang="he-IL" sz="3000" b="1" kern="1200" dirty="0">
                        <a:solidFill>
                          <a:schemeClr val="tx1">
                            <a:lumMod val="50000"/>
                          </a:schemeClr>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1" eaLnBrk="1" latinLnBrk="0" hangingPunct="1">
                        <a:spcAft>
                          <a:spcPts val="0"/>
                        </a:spcAft>
                      </a:pPr>
                      <a:r>
                        <a:rPr lang="he-IL" sz="3000" b="0" kern="1200" dirty="0" smtClean="0">
                          <a:solidFill>
                            <a:schemeClr val="tx1">
                              <a:lumMod val="50000"/>
                            </a:schemeClr>
                          </a:solidFill>
                          <a:effectLst/>
                          <a:latin typeface="+mn-lt"/>
                          <a:ea typeface="+mn-ea"/>
                          <a:cs typeface="+mn-cs"/>
                        </a:rPr>
                        <a:t>0.45</a:t>
                      </a:r>
                      <a:endParaRPr lang="he-IL" sz="3000" b="0" kern="1200" dirty="0">
                        <a:solidFill>
                          <a:schemeClr val="tx1">
                            <a:lumMod val="50000"/>
                          </a:schemeClr>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4"/>
                  </a:ext>
                </a:extLst>
              </a:tr>
              <a:tr h="608125">
                <a:tc>
                  <a:txBody>
                    <a:bodyPr/>
                    <a:lstStyle/>
                    <a:p>
                      <a:pPr marL="0" indent="0" algn="r" rtl="1">
                        <a:spcAft>
                          <a:spcPts val="0"/>
                        </a:spcAft>
                        <a:buFont typeface="Arial" panose="020B0604020202020204" pitchFamily="34" charset="0"/>
                        <a:buNone/>
                      </a:pPr>
                      <a:r>
                        <a:rPr lang="he-IL" sz="3000" b="0" kern="1200" dirty="0" smtClean="0">
                          <a:solidFill>
                            <a:schemeClr val="tx1">
                              <a:lumMod val="50000"/>
                            </a:schemeClr>
                          </a:solidFill>
                          <a:effectLst/>
                          <a:latin typeface="+mn-lt"/>
                          <a:ea typeface="+mn-ea"/>
                          <a:cs typeface="+mn-cs"/>
                        </a:rPr>
                        <a:t>* כמות הפקה</a:t>
                      </a:r>
                    </a:p>
                    <a:p>
                      <a:pPr marL="0" indent="0" algn="r" rtl="1">
                        <a:spcAft>
                          <a:spcPts val="0"/>
                        </a:spcAft>
                        <a:buFont typeface="Arial" panose="020B0604020202020204" pitchFamily="34" charset="0"/>
                        <a:buNone/>
                      </a:pPr>
                      <a:r>
                        <a:rPr lang="he-IL" sz="3000" b="0" kern="1200" dirty="0" smtClean="0">
                          <a:solidFill>
                            <a:schemeClr val="tx1">
                              <a:lumMod val="50000"/>
                            </a:schemeClr>
                          </a:solidFill>
                          <a:effectLst/>
                          <a:latin typeface="+mn-lt"/>
                          <a:ea typeface="+mn-ea"/>
                          <a:cs typeface="+mn-cs"/>
                        </a:rPr>
                        <a:t>  בסיסית (מ"ק)</a:t>
                      </a:r>
                      <a:endParaRPr lang="en-US" sz="3000" b="0" kern="1200" dirty="0">
                        <a:solidFill>
                          <a:schemeClr val="tx1">
                            <a:lumMod val="50000"/>
                          </a:schemeClr>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1" eaLnBrk="1" latinLnBrk="0" hangingPunct="1">
                        <a:spcAft>
                          <a:spcPts val="0"/>
                        </a:spcAft>
                      </a:pPr>
                      <a:r>
                        <a:rPr lang="he-IL" sz="3000" b="0" kern="1200" dirty="0" smtClean="0">
                          <a:solidFill>
                            <a:schemeClr val="tx1">
                              <a:lumMod val="50000"/>
                            </a:schemeClr>
                          </a:solidFill>
                          <a:effectLst/>
                          <a:latin typeface="+mn-lt"/>
                          <a:ea typeface="+mn-ea"/>
                          <a:cs typeface="+mn-cs"/>
                        </a:rPr>
                        <a:t>144,000</a:t>
                      </a:r>
                      <a:endParaRPr lang="he-IL" sz="3000" b="0" kern="1200" dirty="0">
                        <a:solidFill>
                          <a:schemeClr val="tx1">
                            <a:lumMod val="50000"/>
                          </a:schemeClr>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1" eaLnBrk="1" latinLnBrk="0" hangingPunct="1">
                        <a:spcAft>
                          <a:spcPts val="0"/>
                        </a:spcAft>
                      </a:pPr>
                      <a:r>
                        <a:rPr lang="he-IL" sz="3000" b="0" kern="1200" dirty="0" smtClean="0">
                          <a:solidFill>
                            <a:schemeClr val="tx1">
                              <a:lumMod val="50000"/>
                            </a:schemeClr>
                          </a:solidFill>
                          <a:effectLst/>
                          <a:latin typeface="+mn-lt"/>
                          <a:ea typeface="+mn-ea"/>
                          <a:cs typeface="+mn-cs"/>
                        </a:rPr>
                        <a:t>144,000</a:t>
                      </a:r>
                      <a:endParaRPr lang="he-IL" sz="3000" b="0" kern="1200" dirty="0">
                        <a:solidFill>
                          <a:schemeClr val="tx1">
                            <a:lumMod val="50000"/>
                          </a:schemeClr>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3000" b="0" kern="1200" dirty="0" smtClean="0">
                          <a:solidFill>
                            <a:schemeClr val="tx1">
                              <a:lumMod val="50000"/>
                            </a:schemeClr>
                          </a:solidFill>
                          <a:effectLst/>
                          <a:latin typeface="+mn-lt"/>
                          <a:ea typeface="+mn-ea"/>
                          <a:cs typeface="+mn-cs"/>
                        </a:rPr>
                        <a:t>144,000</a:t>
                      </a:r>
                    </a:p>
                    <a:p>
                      <a:pPr marL="0" algn="r" defTabSz="914400" rtl="1" eaLnBrk="1" latinLnBrk="0" hangingPunct="1">
                        <a:spcAft>
                          <a:spcPts val="0"/>
                        </a:spcAft>
                      </a:pPr>
                      <a:endParaRPr lang="he-IL" sz="3000" b="0" kern="1200" dirty="0">
                        <a:solidFill>
                          <a:schemeClr val="tx1">
                            <a:lumMod val="50000"/>
                          </a:schemeClr>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35760777"/>
                  </a:ext>
                </a:extLst>
              </a:tr>
            </a:tbl>
          </a:graphicData>
        </a:graphic>
      </p:graphicFrame>
    </p:spTree>
    <p:extLst>
      <p:ext uri="{BB962C8B-B14F-4D97-AF65-F5344CB8AC3E}">
        <p14:creationId xmlns:p14="http://schemas.microsoft.com/office/powerpoint/2010/main" val="11589681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a:spLocks noGrp="1"/>
          </p:cNvSpPr>
          <p:nvPr>
            <p:ph type="ctrTitle"/>
          </p:nvPr>
        </p:nvSpPr>
        <p:spPr>
          <a:xfrm>
            <a:off x="1907704" y="188640"/>
            <a:ext cx="5688632" cy="720080"/>
          </a:xfrm>
        </p:spPr>
        <p:txBody>
          <a:bodyPr rtlCol="1">
            <a:noAutofit/>
          </a:bodyPr>
          <a:lstStyle/>
          <a:p>
            <a:pPr algn="ctr" fontAlgn="auto">
              <a:spcAft>
                <a:spcPts val="0"/>
              </a:spcAft>
              <a:defRPr/>
            </a:pPr>
            <a:r>
              <a:rPr lang="he-IL" sz="4000" b="1" u="sng" dirty="0" smtClean="0">
                <a:solidFill>
                  <a:srgbClr val="FF0000"/>
                </a:solidFill>
                <a:latin typeface="Arial" panose="020B0604020202020204" pitchFamily="34" charset="0"/>
                <a:cs typeface="Arial" panose="020B0604020202020204" pitchFamily="34" charset="0"/>
              </a:rPr>
              <a:t>רקע להסכמי המים השונים</a:t>
            </a:r>
            <a:endParaRPr lang="he-IL" sz="4000" b="1" u="sng" dirty="0">
              <a:solidFill>
                <a:srgbClr val="FF0000"/>
              </a:solidFill>
              <a:latin typeface="Arial" panose="020B0604020202020204" pitchFamily="34" charset="0"/>
              <a:cs typeface="Arial" panose="020B0604020202020204" pitchFamily="34" charset="0"/>
            </a:endParaRPr>
          </a:p>
        </p:txBody>
      </p:sp>
      <p:sp>
        <p:nvSpPr>
          <p:cNvPr id="3" name="כותרת משנה 2"/>
          <p:cNvSpPr>
            <a:spLocks noGrp="1"/>
          </p:cNvSpPr>
          <p:nvPr>
            <p:ph type="subTitle" idx="1"/>
          </p:nvPr>
        </p:nvSpPr>
        <p:spPr>
          <a:xfrm>
            <a:off x="395536" y="1052736"/>
            <a:ext cx="8352928" cy="5544616"/>
          </a:xfrm>
        </p:spPr>
        <p:txBody>
          <a:bodyPr>
            <a:noAutofit/>
          </a:bodyPr>
          <a:lstStyle/>
          <a:p>
            <a:pPr marL="457200" indent="-457200" algn="just">
              <a:buFont typeface="Wingdings" panose="05000000000000000000" pitchFamily="2" charset="2"/>
              <a:buChar char="v"/>
            </a:pPr>
            <a:r>
              <a:rPr lang="he-IL" sz="2700" dirty="0" smtClean="0">
                <a:solidFill>
                  <a:schemeClr val="tx1">
                    <a:lumMod val="50000"/>
                  </a:schemeClr>
                </a:solidFill>
              </a:rPr>
              <a:t>ב- 16.11.2006 נחתם הסכם "עקרונות לסיוע למשקים חקלאים לייעול השימוש במים עקב העלאת תעריפי המים ומתווה לעניין אופן העלאתם של תעריפי המים ל"מחיר היעד".</a:t>
            </a:r>
          </a:p>
          <a:p>
            <a:pPr marL="457200" indent="-457200" algn="just">
              <a:buFont typeface="Wingdings" panose="05000000000000000000" pitchFamily="2" charset="2"/>
              <a:buChar char="v"/>
            </a:pPr>
            <a:r>
              <a:rPr lang="he-IL" sz="2700" dirty="0" smtClean="0">
                <a:solidFill>
                  <a:schemeClr val="tx1">
                    <a:lumMod val="50000"/>
                  </a:schemeClr>
                </a:solidFill>
              </a:rPr>
              <a:t>בשנת 2010 נחתמו הסכמות המשך תמיכה בחקלאים הצורכים מים ממקורות (שפירים, מליחים </a:t>
            </a:r>
            <a:r>
              <a:rPr lang="he-IL" sz="2700" dirty="0" err="1" smtClean="0">
                <a:solidFill>
                  <a:schemeClr val="tx1">
                    <a:lumMod val="50000"/>
                  </a:schemeClr>
                </a:solidFill>
              </a:rPr>
              <a:t>ושפד"ן</a:t>
            </a:r>
            <a:r>
              <a:rPr lang="he-IL" sz="2700" dirty="0" smtClean="0">
                <a:solidFill>
                  <a:schemeClr val="tx1">
                    <a:lumMod val="50000"/>
                  </a:schemeClr>
                </a:solidFill>
              </a:rPr>
              <a:t>) בגין ייקור שנתי של המים בשנים 2010-2016 (הסכם מים (3) הישן). מתווה זה היה אמור להמשך עד שנת 2021 אולם הסתיים בעקבות תיקון 27 לחוק המים</a:t>
            </a:r>
            <a:r>
              <a:rPr lang="he-IL" sz="2700" dirty="0">
                <a:solidFill>
                  <a:schemeClr val="tx1">
                    <a:lumMod val="50000"/>
                  </a:schemeClr>
                </a:solidFill>
              </a:rPr>
              <a:t>.</a:t>
            </a:r>
            <a:r>
              <a:rPr lang="he-IL" sz="2700" dirty="0" smtClean="0">
                <a:solidFill>
                  <a:schemeClr val="tx1">
                    <a:lumMod val="50000"/>
                  </a:schemeClr>
                </a:solidFill>
              </a:rPr>
              <a:t> </a:t>
            </a:r>
          </a:p>
          <a:p>
            <a:pPr marL="457200" indent="-457200" algn="just">
              <a:buFont typeface="Wingdings" panose="05000000000000000000" pitchFamily="2" charset="2"/>
              <a:buChar char="v"/>
            </a:pPr>
            <a:r>
              <a:rPr lang="he-IL" sz="2700" dirty="0" smtClean="0">
                <a:solidFill>
                  <a:schemeClr val="tx1">
                    <a:lumMod val="50000"/>
                  </a:schemeClr>
                </a:solidFill>
              </a:rPr>
              <a:t>נותרה יתרה שלא נוצלה בסך 185 </a:t>
            </a:r>
            <a:r>
              <a:rPr lang="he-IL" sz="2700" dirty="0" err="1" smtClean="0">
                <a:solidFill>
                  <a:schemeClr val="tx1">
                    <a:lumMod val="50000"/>
                  </a:schemeClr>
                </a:solidFill>
              </a:rPr>
              <a:t>מלש"ח</a:t>
            </a:r>
            <a:r>
              <a:rPr lang="he-IL" sz="2700" dirty="0" smtClean="0">
                <a:solidFill>
                  <a:schemeClr val="tx1">
                    <a:lumMod val="50000"/>
                  </a:schemeClr>
                </a:solidFill>
              </a:rPr>
              <a:t> לשנים 2018-19 של סכומי הזכאים. לשנת 2019 נותרה יתרה בסך כ- 130 </a:t>
            </a:r>
            <a:r>
              <a:rPr lang="he-IL" sz="2700" dirty="0" err="1" smtClean="0">
                <a:solidFill>
                  <a:schemeClr val="tx1">
                    <a:lumMod val="50000"/>
                  </a:schemeClr>
                </a:solidFill>
              </a:rPr>
              <a:t>מלש"ח</a:t>
            </a:r>
            <a:r>
              <a:rPr lang="he-IL" sz="2700" dirty="0" smtClean="0">
                <a:solidFill>
                  <a:schemeClr val="tx1">
                    <a:lumMod val="50000"/>
                  </a:schemeClr>
                </a:solidFill>
              </a:rPr>
              <a:t>.</a:t>
            </a:r>
          </a:p>
          <a:p>
            <a:pPr marL="457200" indent="-457200" algn="just">
              <a:buFont typeface="Wingdings" panose="05000000000000000000" pitchFamily="2" charset="2"/>
              <a:buChar char="v"/>
            </a:pPr>
            <a:endParaRPr lang="he-IL" sz="2900" dirty="0" smtClean="0">
              <a:solidFill>
                <a:schemeClr val="tx1">
                  <a:lumMod val="50000"/>
                </a:schemeClr>
              </a:solidFill>
            </a:endParaRPr>
          </a:p>
          <a:p>
            <a:pPr marL="457200" indent="-457200" algn="just">
              <a:buFont typeface="Wingdings" panose="05000000000000000000" pitchFamily="2" charset="2"/>
              <a:buChar char="v"/>
            </a:pPr>
            <a:endParaRPr lang="he-IL" sz="2900" dirty="0" smtClean="0">
              <a:solidFill>
                <a:schemeClr val="tx1"/>
              </a:solidFill>
            </a:endParaRPr>
          </a:p>
        </p:txBody>
      </p:sp>
    </p:spTree>
    <p:extLst>
      <p:ext uri="{BB962C8B-B14F-4D97-AF65-F5344CB8AC3E}">
        <p14:creationId xmlns:p14="http://schemas.microsoft.com/office/powerpoint/2010/main" val="9346077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683568" y="1412776"/>
            <a:ext cx="7632848" cy="5040560"/>
          </a:xfrm>
        </p:spPr>
        <p:txBody>
          <a:bodyPr>
            <a:normAutofit/>
          </a:bodyPr>
          <a:lstStyle/>
          <a:p>
            <a:pPr marL="457200" indent="-457200" algn="r">
              <a:buFont typeface="Arial" panose="020B0604020202020204" pitchFamily="34" charset="0"/>
              <a:buChar char="•"/>
            </a:pPr>
            <a:endParaRPr lang="he-IL" sz="3000" b="1" dirty="0" smtClean="0">
              <a:solidFill>
                <a:schemeClr val="tx1">
                  <a:lumMod val="50000"/>
                </a:schemeClr>
              </a:solidFill>
            </a:endParaRPr>
          </a:p>
          <a:p>
            <a:pPr marL="342900" indent="-342900" algn="r">
              <a:buFont typeface="Arial" panose="020B0604020202020204" pitchFamily="34" charset="0"/>
              <a:buChar char="•"/>
            </a:pPr>
            <a:endParaRPr lang="he-IL" sz="3000" b="1" dirty="0">
              <a:solidFill>
                <a:schemeClr val="tx1">
                  <a:lumMod val="50000"/>
                </a:schemeClr>
              </a:solidFill>
            </a:endParaRPr>
          </a:p>
        </p:txBody>
      </p:sp>
      <p:graphicFrame>
        <p:nvGraphicFramePr>
          <p:cNvPr id="5" name="טבלה 4"/>
          <p:cNvGraphicFramePr>
            <a:graphicFrameLocks noGrp="1"/>
          </p:cNvGraphicFramePr>
          <p:nvPr>
            <p:extLst>
              <p:ext uri="{D42A27DB-BD31-4B8C-83A1-F6EECF244321}">
                <p14:modId xmlns:p14="http://schemas.microsoft.com/office/powerpoint/2010/main" val="1151364186"/>
              </p:ext>
            </p:extLst>
          </p:nvPr>
        </p:nvGraphicFramePr>
        <p:xfrm>
          <a:off x="694183" y="1346896"/>
          <a:ext cx="7963456" cy="5045798"/>
        </p:xfrm>
        <a:graphic>
          <a:graphicData uri="http://schemas.openxmlformats.org/drawingml/2006/table">
            <a:tbl>
              <a:tblPr rtl="1" firstRow="1" bandRow="1">
                <a:tableStyleId>{F5AB1C69-6EDB-4FF4-983F-18BD219EF322}</a:tableStyleId>
              </a:tblPr>
              <a:tblGrid>
                <a:gridCol w="1213592">
                  <a:extLst>
                    <a:ext uri="{9D8B030D-6E8A-4147-A177-3AD203B41FA5}">
                      <a16:colId xmlns:a16="http://schemas.microsoft.com/office/drawing/2014/main" xmlns="" val="20000"/>
                    </a:ext>
                  </a:extLst>
                </a:gridCol>
                <a:gridCol w="1031869">
                  <a:extLst>
                    <a:ext uri="{9D8B030D-6E8A-4147-A177-3AD203B41FA5}">
                      <a16:colId xmlns:a16="http://schemas.microsoft.com/office/drawing/2014/main" xmlns="" val="20001"/>
                    </a:ext>
                  </a:extLst>
                </a:gridCol>
                <a:gridCol w="1195157">
                  <a:extLst>
                    <a:ext uri="{9D8B030D-6E8A-4147-A177-3AD203B41FA5}">
                      <a16:colId xmlns:a16="http://schemas.microsoft.com/office/drawing/2014/main" xmlns="" val="20003"/>
                    </a:ext>
                  </a:extLst>
                </a:gridCol>
                <a:gridCol w="1147906">
                  <a:extLst>
                    <a:ext uri="{9D8B030D-6E8A-4147-A177-3AD203B41FA5}">
                      <a16:colId xmlns:a16="http://schemas.microsoft.com/office/drawing/2014/main" xmlns="" val="20004"/>
                    </a:ext>
                  </a:extLst>
                </a:gridCol>
                <a:gridCol w="1143825">
                  <a:extLst>
                    <a:ext uri="{9D8B030D-6E8A-4147-A177-3AD203B41FA5}">
                      <a16:colId xmlns:a16="http://schemas.microsoft.com/office/drawing/2014/main" xmlns="" val="20005"/>
                    </a:ext>
                  </a:extLst>
                </a:gridCol>
                <a:gridCol w="1176176">
                  <a:extLst>
                    <a:ext uri="{9D8B030D-6E8A-4147-A177-3AD203B41FA5}">
                      <a16:colId xmlns:a16="http://schemas.microsoft.com/office/drawing/2014/main" xmlns="" val="20006"/>
                    </a:ext>
                  </a:extLst>
                </a:gridCol>
                <a:gridCol w="1054931">
                  <a:extLst>
                    <a:ext uri="{9D8B030D-6E8A-4147-A177-3AD203B41FA5}">
                      <a16:colId xmlns:a16="http://schemas.microsoft.com/office/drawing/2014/main" xmlns="" val="1550116357"/>
                    </a:ext>
                  </a:extLst>
                </a:gridCol>
              </a:tblGrid>
              <a:tr h="777214">
                <a:tc>
                  <a:txBody>
                    <a:bodyPr/>
                    <a:lstStyle/>
                    <a:p>
                      <a:pPr marL="0" algn="r" defTabSz="914400" rtl="1" eaLnBrk="1" latinLnBrk="0" hangingPunct="1">
                        <a:spcAft>
                          <a:spcPts val="0"/>
                        </a:spcAft>
                      </a:pPr>
                      <a:endParaRPr lang="en-US" sz="2000" b="0" kern="1200" dirty="0">
                        <a:solidFill>
                          <a:schemeClr val="tx1">
                            <a:lumMod val="50000"/>
                          </a:schemeClr>
                        </a:solidFill>
                        <a:effectLst/>
                        <a:latin typeface="+mn-lt"/>
                        <a:ea typeface="+mn-ea"/>
                        <a:cs typeface="+mn-cs"/>
                      </a:endParaRPr>
                    </a:p>
                  </a:txBody>
                  <a:tcPr marL="68580" marR="68580" marT="0" marB="0"/>
                </a:tc>
                <a:tc>
                  <a:txBody>
                    <a:bodyPr/>
                    <a:lstStyle/>
                    <a:p>
                      <a:pPr marL="0" algn="r" defTabSz="914400" rtl="1" eaLnBrk="1" latinLnBrk="0" hangingPunct="1">
                        <a:spcAft>
                          <a:spcPts val="0"/>
                        </a:spcAft>
                      </a:pPr>
                      <a:endParaRPr lang="en-US" sz="2000" b="0" kern="1200" dirty="0">
                        <a:solidFill>
                          <a:schemeClr val="tx1">
                            <a:lumMod val="50000"/>
                          </a:schemeClr>
                        </a:solidFill>
                        <a:effectLst/>
                        <a:latin typeface="+mn-lt"/>
                        <a:ea typeface="+mn-ea"/>
                        <a:cs typeface="+mn-cs"/>
                      </a:endParaRPr>
                    </a:p>
                  </a:txBody>
                  <a:tcPr marL="68580" marR="68580" marT="0" marB="0"/>
                </a:tc>
                <a:tc>
                  <a:txBody>
                    <a:bodyPr/>
                    <a:lstStyle/>
                    <a:p>
                      <a:pPr marL="0" algn="r" defTabSz="914400" rtl="1" eaLnBrk="1" latinLnBrk="0" hangingPunct="1">
                        <a:spcAft>
                          <a:spcPts val="0"/>
                        </a:spcAft>
                      </a:pPr>
                      <a:r>
                        <a:rPr lang="he-IL" sz="2000" kern="1200" dirty="0" smtClean="0">
                          <a:effectLst/>
                        </a:rPr>
                        <a:t>1/7/2017</a:t>
                      </a:r>
                      <a:endParaRPr lang="he-IL" sz="2000" b="0" kern="1200" dirty="0">
                        <a:solidFill>
                          <a:schemeClr val="tx1">
                            <a:lumMod val="50000"/>
                          </a:schemeClr>
                        </a:solidFill>
                        <a:effectLst/>
                        <a:latin typeface="+mn-lt"/>
                        <a:ea typeface="+mn-ea"/>
                        <a:cs typeface="+mn-cs"/>
                      </a:endParaRPr>
                    </a:p>
                  </a:txBody>
                  <a:tcPr/>
                </a:tc>
                <a:tc>
                  <a:txBody>
                    <a:bodyPr/>
                    <a:lstStyle/>
                    <a:p>
                      <a:pPr marL="0" algn="r" defTabSz="914400" rtl="1" eaLnBrk="1" latinLnBrk="0" hangingPunct="1">
                        <a:spcAft>
                          <a:spcPts val="0"/>
                        </a:spcAft>
                      </a:pPr>
                      <a:r>
                        <a:rPr lang="he-IL" sz="2000" kern="1200" dirty="0" smtClean="0">
                          <a:effectLst/>
                        </a:rPr>
                        <a:t>1/1/2018</a:t>
                      </a:r>
                      <a:endParaRPr lang="he-IL" sz="2000" b="0" kern="1200" dirty="0">
                        <a:solidFill>
                          <a:schemeClr val="tx1">
                            <a:lumMod val="50000"/>
                          </a:schemeClr>
                        </a:solidFill>
                        <a:effectLst/>
                        <a:latin typeface="+mn-lt"/>
                        <a:ea typeface="+mn-ea"/>
                        <a:cs typeface="+mn-cs"/>
                      </a:endParaRPr>
                    </a:p>
                  </a:txBody>
                  <a:tcPr/>
                </a:tc>
                <a:tc>
                  <a:txBody>
                    <a:bodyPr/>
                    <a:lstStyle/>
                    <a:p>
                      <a:pPr marL="0" algn="r" defTabSz="914400" rtl="1" eaLnBrk="1" latinLnBrk="0" hangingPunct="1">
                        <a:spcAft>
                          <a:spcPts val="0"/>
                        </a:spcAft>
                      </a:pPr>
                      <a:r>
                        <a:rPr lang="he-IL" sz="2000" kern="1200" dirty="0" smtClean="0">
                          <a:effectLst/>
                        </a:rPr>
                        <a:t>1/7/2018</a:t>
                      </a:r>
                      <a:endParaRPr lang="he-IL" sz="2000" b="0" kern="1200" dirty="0">
                        <a:solidFill>
                          <a:schemeClr val="tx1">
                            <a:lumMod val="50000"/>
                          </a:schemeClr>
                        </a:solidFill>
                        <a:effectLst/>
                        <a:latin typeface="+mn-lt"/>
                        <a:ea typeface="+mn-ea"/>
                        <a:cs typeface="+mn-cs"/>
                      </a:endParaRPr>
                    </a:p>
                  </a:txBody>
                  <a:tcPr/>
                </a:tc>
                <a:tc>
                  <a:txBody>
                    <a:bodyPr/>
                    <a:lstStyle/>
                    <a:p>
                      <a:pPr marL="0" algn="r" defTabSz="914400" rtl="1" eaLnBrk="1" latinLnBrk="0" hangingPunct="1">
                        <a:spcAft>
                          <a:spcPts val="0"/>
                        </a:spcAft>
                      </a:pPr>
                      <a:r>
                        <a:rPr lang="he-IL" sz="2000" kern="1200" dirty="0" smtClean="0">
                          <a:effectLst/>
                        </a:rPr>
                        <a:t>1/1/2019</a:t>
                      </a:r>
                      <a:endParaRPr lang="he-IL" sz="2000" b="0" kern="1200" dirty="0">
                        <a:solidFill>
                          <a:schemeClr val="tx1">
                            <a:lumMod val="50000"/>
                          </a:schemeClr>
                        </a:solidFill>
                        <a:effectLst/>
                        <a:latin typeface="+mn-lt"/>
                        <a:ea typeface="+mn-ea"/>
                        <a:cs typeface="+mn-cs"/>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2000" kern="1200" dirty="0" smtClean="0">
                          <a:effectLst/>
                        </a:rPr>
                        <a:t>ממוצע</a:t>
                      </a:r>
                      <a:endParaRPr lang="he-IL" sz="2000" b="0" kern="1200" dirty="0" smtClean="0">
                        <a:solidFill>
                          <a:schemeClr val="tx1">
                            <a:lumMod val="50000"/>
                          </a:schemeClr>
                        </a:solidFill>
                        <a:effectLst/>
                        <a:latin typeface="+mn-lt"/>
                        <a:ea typeface="+mn-ea"/>
                        <a:cs typeface="+mn-cs"/>
                      </a:endParaRPr>
                    </a:p>
                  </a:txBody>
                  <a:tcPr/>
                </a:tc>
                <a:extLst>
                  <a:ext uri="{0D108BD9-81ED-4DB2-BD59-A6C34878D82A}">
                    <a16:rowId xmlns:a16="http://schemas.microsoft.com/office/drawing/2014/main" xmlns="" val="10000"/>
                  </a:ext>
                </a:extLst>
              </a:tr>
              <a:tr h="1013758">
                <a:tc>
                  <a:txBody>
                    <a:bodyPr/>
                    <a:lstStyle/>
                    <a:p>
                      <a:pPr algn="r" rtl="1">
                        <a:spcAft>
                          <a:spcPts val="0"/>
                        </a:spcAft>
                      </a:pPr>
                      <a:r>
                        <a:rPr lang="he-IL" sz="2400" kern="1200" dirty="0" smtClean="0">
                          <a:effectLst/>
                        </a:rPr>
                        <a:t>עלויות מהכללים</a:t>
                      </a:r>
                      <a:endParaRPr lang="en-US" sz="2400" b="0" kern="1200" dirty="0">
                        <a:solidFill>
                          <a:schemeClr val="tx1">
                            <a:lumMod val="50000"/>
                          </a:schemeClr>
                        </a:solidFill>
                        <a:effectLst/>
                        <a:latin typeface="+mn-lt"/>
                        <a:ea typeface="+mn-ea"/>
                        <a:cs typeface="+mn-cs"/>
                      </a:endParaRPr>
                    </a:p>
                  </a:txBody>
                  <a:tcPr marL="68580" marR="68580" marT="0" marB="0"/>
                </a:tc>
                <a:tc>
                  <a:txBody>
                    <a:bodyPr/>
                    <a:lstStyle/>
                    <a:p>
                      <a:pPr algn="r" rtl="1">
                        <a:spcAft>
                          <a:spcPts val="0"/>
                        </a:spcAft>
                      </a:pPr>
                      <a:r>
                        <a:rPr lang="he-IL" sz="2400" b="0" kern="1200" dirty="0" smtClean="0">
                          <a:solidFill>
                            <a:schemeClr val="tx1">
                              <a:lumMod val="50000"/>
                            </a:schemeClr>
                          </a:solidFill>
                          <a:effectLst/>
                          <a:latin typeface="+mn-lt"/>
                          <a:ea typeface="+mn-ea"/>
                          <a:cs typeface="+mn-cs"/>
                        </a:rPr>
                        <a:t>עמק חרוד</a:t>
                      </a:r>
                      <a:endParaRPr lang="en-US" sz="2400" b="0" kern="1200" dirty="0">
                        <a:solidFill>
                          <a:schemeClr val="tx1">
                            <a:lumMod val="50000"/>
                          </a:schemeClr>
                        </a:solidFill>
                        <a:effectLst/>
                        <a:latin typeface="+mn-lt"/>
                        <a:ea typeface="+mn-ea"/>
                        <a:cs typeface="+mn-cs"/>
                      </a:endParaRPr>
                    </a:p>
                  </a:txBody>
                  <a:tcPr marL="68580" marR="68580" marT="0" marB="0"/>
                </a:tc>
                <a:tc>
                  <a:txBody>
                    <a:bodyPr/>
                    <a:lstStyle/>
                    <a:p>
                      <a:pPr marL="0" algn="r" defTabSz="914400" rtl="1" eaLnBrk="1" latinLnBrk="0" hangingPunct="1">
                        <a:spcAft>
                          <a:spcPts val="0"/>
                        </a:spcAft>
                      </a:pPr>
                      <a:r>
                        <a:rPr lang="he-IL" sz="2400" kern="1200" dirty="0" smtClean="0">
                          <a:effectLst/>
                        </a:rPr>
                        <a:t>1.13</a:t>
                      </a:r>
                      <a:endParaRPr lang="he-IL" sz="2400" b="0" kern="1200" dirty="0">
                        <a:solidFill>
                          <a:schemeClr val="tx1">
                            <a:lumMod val="50000"/>
                          </a:schemeClr>
                        </a:solidFill>
                        <a:effectLst/>
                        <a:latin typeface="+mn-lt"/>
                        <a:ea typeface="+mn-ea"/>
                        <a:cs typeface="+mn-cs"/>
                      </a:endParaRPr>
                    </a:p>
                  </a:txBody>
                  <a:tcPr/>
                </a:tc>
                <a:tc>
                  <a:txBody>
                    <a:bodyPr/>
                    <a:lstStyle/>
                    <a:p>
                      <a:pPr marL="0" algn="r" defTabSz="914400" rtl="1" eaLnBrk="1" latinLnBrk="0" hangingPunct="1">
                        <a:spcAft>
                          <a:spcPts val="0"/>
                        </a:spcAft>
                      </a:pPr>
                      <a:r>
                        <a:rPr lang="he-IL" sz="2400" kern="1200" dirty="0" smtClean="0">
                          <a:effectLst/>
                        </a:rPr>
                        <a:t>1.16</a:t>
                      </a:r>
                      <a:endParaRPr lang="he-IL" sz="2400" b="0" kern="1200" dirty="0">
                        <a:solidFill>
                          <a:schemeClr val="tx1">
                            <a:lumMod val="50000"/>
                          </a:schemeClr>
                        </a:solidFill>
                        <a:effectLst/>
                        <a:latin typeface="+mn-lt"/>
                        <a:ea typeface="+mn-ea"/>
                        <a:cs typeface="+mn-cs"/>
                      </a:endParaRPr>
                    </a:p>
                  </a:txBody>
                  <a:tcPr/>
                </a:tc>
                <a:tc>
                  <a:txBody>
                    <a:bodyPr/>
                    <a:lstStyle/>
                    <a:p>
                      <a:pPr marL="0" algn="r" defTabSz="914400" rtl="1" eaLnBrk="1" latinLnBrk="0" hangingPunct="1">
                        <a:spcAft>
                          <a:spcPts val="0"/>
                        </a:spcAft>
                      </a:pPr>
                      <a:r>
                        <a:rPr lang="he-IL" sz="2400" kern="1200" dirty="0" smtClean="0">
                          <a:effectLst/>
                        </a:rPr>
                        <a:t>1.2</a:t>
                      </a:r>
                      <a:endParaRPr lang="he-IL" sz="2400" b="0" kern="1200" dirty="0">
                        <a:solidFill>
                          <a:schemeClr val="tx1">
                            <a:lumMod val="50000"/>
                          </a:schemeClr>
                        </a:solidFill>
                        <a:effectLst/>
                        <a:latin typeface="+mn-lt"/>
                        <a:ea typeface="+mn-ea"/>
                        <a:cs typeface="+mn-cs"/>
                      </a:endParaRPr>
                    </a:p>
                  </a:txBody>
                  <a:tcPr/>
                </a:tc>
                <a:tc>
                  <a:txBody>
                    <a:bodyPr/>
                    <a:lstStyle/>
                    <a:p>
                      <a:pPr marL="0" algn="r" defTabSz="914400" rtl="1" eaLnBrk="1" latinLnBrk="0" hangingPunct="1">
                        <a:spcAft>
                          <a:spcPts val="0"/>
                        </a:spcAft>
                      </a:pPr>
                      <a:endParaRPr lang="he-IL" sz="2400" b="1" kern="1200" dirty="0">
                        <a:solidFill>
                          <a:schemeClr val="tx1">
                            <a:lumMod val="50000"/>
                          </a:schemeClr>
                        </a:solidFill>
                        <a:effectLst/>
                        <a:latin typeface="+mn-lt"/>
                        <a:ea typeface="+mn-ea"/>
                        <a:cs typeface="+mn-cs"/>
                      </a:endParaRPr>
                    </a:p>
                  </a:txBody>
                  <a:tcPr/>
                </a:tc>
                <a:tc>
                  <a:txBody>
                    <a:bodyPr/>
                    <a:lstStyle/>
                    <a:p>
                      <a:pPr marL="0" algn="r" defTabSz="914400" rtl="1" eaLnBrk="1" latinLnBrk="0" hangingPunct="1">
                        <a:spcAft>
                          <a:spcPts val="0"/>
                        </a:spcAft>
                      </a:pPr>
                      <a:r>
                        <a:rPr lang="he-IL" sz="2400" b="0" kern="1200" dirty="0" smtClean="0">
                          <a:solidFill>
                            <a:schemeClr val="tx1">
                              <a:lumMod val="50000"/>
                            </a:schemeClr>
                          </a:solidFill>
                          <a:effectLst/>
                          <a:latin typeface="+mn-lt"/>
                          <a:ea typeface="+mn-ea"/>
                          <a:cs typeface="+mn-cs"/>
                        </a:rPr>
                        <a:t>1.189</a:t>
                      </a:r>
                      <a:endParaRPr lang="he-IL" sz="2400" b="0" kern="1200" dirty="0">
                        <a:solidFill>
                          <a:schemeClr val="tx1">
                            <a:lumMod val="50000"/>
                          </a:schemeClr>
                        </a:solidFill>
                        <a:effectLst/>
                        <a:latin typeface="+mn-lt"/>
                        <a:ea typeface="+mn-ea"/>
                        <a:cs typeface="+mn-cs"/>
                      </a:endParaRPr>
                    </a:p>
                  </a:txBody>
                  <a:tcPr/>
                </a:tc>
                <a:extLst>
                  <a:ext uri="{0D108BD9-81ED-4DB2-BD59-A6C34878D82A}">
                    <a16:rowId xmlns:a16="http://schemas.microsoft.com/office/drawing/2014/main" xmlns="" val="10001"/>
                  </a:ext>
                </a:extLst>
              </a:tr>
              <a:tr h="518693">
                <a:tc>
                  <a:txBody>
                    <a:bodyPr/>
                    <a:lstStyle/>
                    <a:p>
                      <a:pPr algn="r" rtl="1">
                        <a:spcAft>
                          <a:spcPts val="0"/>
                        </a:spcAft>
                      </a:pPr>
                      <a:endParaRPr lang="he-IL" sz="2400" b="0" kern="1200" dirty="0" smtClean="0">
                        <a:solidFill>
                          <a:schemeClr val="tx1">
                            <a:lumMod val="50000"/>
                          </a:schemeClr>
                        </a:solidFill>
                        <a:effectLst/>
                        <a:latin typeface="+mn-lt"/>
                        <a:ea typeface="+mn-ea"/>
                        <a:cs typeface="+mn-cs"/>
                      </a:endParaRPr>
                    </a:p>
                  </a:txBody>
                  <a:tcPr marL="68580" marR="68580" marT="0" marB="0"/>
                </a:tc>
                <a:tc>
                  <a:txBody>
                    <a:bodyPr/>
                    <a:lstStyle/>
                    <a:p>
                      <a:pPr algn="r" rtl="1">
                        <a:spcAft>
                          <a:spcPts val="0"/>
                        </a:spcAft>
                      </a:pPr>
                      <a:r>
                        <a:rPr lang="he-IL" sz="2400" b="0" kern="1200" dirty="0" smtClean="0">
                          <a:solidFill>
                            <a:schemeClr val="tx1">
                              <a:lumMod val="50000"/>
                            </a:schemeClr>
                          </a:solidFill>
                          <a:effectLst/>
                          <a:latin typeface="+mn-lt"/>
                          <a:ea typeface="+mn-ea"/>
                          <a:cs typeface="+mn-cs"/>
                        </a:rPr>
                        <a:t>עין</a:t>
                      </a:r>
                      <a:r>
                        <a:rPr lang="he-IL" sz="2400" b="0" kern="1200" baseline="0" dirty="0" smtClean="0">
                          <a:solidFill>
                            <a:schemeClr val="tx1">
                              <a:lumMod val="50000"/>
                            </a:schemeClr>
                          </a:solidFill>
                          <a:effectLst/>
                          <a:latin typeface="+mn-lt"/>
                          <a:ea typeface="+mn-ea"/>
                          <a:cs typeface="+mn-cs"/>
                        </a:rPr>
                        <a:t> גדי</a:t>
                      </a:r>
                      <a:endParaRPr lang="en-US" sz="2400" b="0" kern="1200" dirty="0">
                        <a:solidFill>
                          <a:schemeClr val="tx1">
                            <a:lumMod val="50000"/>
                          </a:schemeClr>
                        </a:solidFill>
                        <a:effectLst/>
                        <a:latin typeface="+mn-lt"/>
                        <a:ea typeface="+mn-ea"/>
                        <a:cs typeface="+mn-cs"/>
                      </a:endParaRPr>
                    </a:p>
                  </a:txBody>
                  <a:tcPr marL="68580" marR="68580" marT="0" marB="0"/>
                </a:tc>
                <a:tc>
                  <a:txBody>
                    <a:bodyPr/>
                    <a:lstStyle/>
                    <a:p>
                      <a:pPr marL="0" algn="r" defTabSz="914400" rtl="1" eaLnBrk="1" latinLnBrk="0" hangingPunct="1">
                        <a:spcAft>
                          <a:spcPts val="0"/>
                        </a:spcAft>
                      </a:pPr>
                      <a:r>
                        <a:rPr lang="he-IL" sz="2400" kern="1200" dirty="0" smtClean="0">
                          <a:effectLst/>
                        </a:rPr>
                        <a:t>1.2</a:t>
                      </a:r>
                      <a:endParaRPr lang="he-IL" sz="2400" b="0" kern="1200" dirty="0">
                        <a:solidFill>
                          <a:schemeClr val="tx1">
                            <a:lumMod val="50000"/>
                          </a:schemeClr>
                        </a:solidFill>
                        <a:effectLst/>
                        <a:latin typeface="+mn-lt"/>
                        <a:ea typeface="+mn-ea"/>
                        <a:cs typeface="+mn-cs"/>
                      </a:endParaRPr>
                    </a:p>
                  </a:txBody>
                  <a:tcPr/>
                </a:tc>
                <a:tc>
                  <a:txBody>
                    <a:bodyPr/>
                    <a:lstStyle/>
                    <a:p>
                      <a:pPr marL="0" algn="r" defTabSz="914400" rtl="1" eaLnBrk="1" latinLnBrk="0" hangingPunct="1">
                        <a:spcAft>
                          <a:spcPts val="0"/>
                        </a:spcAft>
                      </a:pPr>
                      <a:r>
                        <a:rPr lang="he-IL" sz="2400" kern="1200" dirty="0" smtClean="0">
                          <a:effectLst/>
                        </a:rPr>
                        <a:t>1.34</a:t>
                      </a:r>
                      <a:endParaRPr lang="he-IL" sz="2400" b="0" kern="1200" dirty="0">
                        <a:solidFill>
                          <a:schemeClr val="tx1">
                            <a:lumMod val="50000"/>
                          </a:schemeClr>
                        </a:solidFill>
                        <a:effectLst/>
                        <a:latin typeface="+mn-lt"/>
                        <a:ea typeface="+mn-ea"/>
                        <a:cs typeface="+mn-cs"/>
                      </a:endParaRPr>
                    </a:p>
                  </a:txBody>
                  <a:tcPr/>
                </a:tc>
                <a:tc>
                  <a:txBody>
                    <a:bodyPr/>
                    <a:lstStyle/>
                    <a:p>
                      <a:pPr marL="0" algn="r" defTabSz="914400" rtl="1" eaLnBrk="1" latinLnBrk="0" hangingPunct="1">
                        <a:spcAft>
                          <a:spcPts val="0"/>
                        </a:spcAft>
                      </a:pPr>
                      <a:r>
                        <a:rPr lang="he-IL" sz="2400" kern="1200" dirty="0" smtClean="0">
                          <a:effectLst/>
                        </a:rPr>
                        <a:t>1.34</a:t>
                      </a:r>
                      <a:endParaRPr lang="he-IL" sz="2400" b="0" kern="1200" dirty="0">
                        <a:solidFill>
                          <a:schemeClr val="tx1">
                            <a:lumMod val="50000"/>
                          </a:schemeClr>
                        </a:solidFill>
                        <a:effectLst/>
                        <a:latin typeface="+mn-lt"/>
                        <a:ea typeface="+mn-ea"/>
                        <a:cs typeface="+mn-cs"/>
                      </a:endParaRPr>
                    </a:p>
                  </a:txBody>
                  <a:tcPr/>
                </a:tc>
                <a:tc>
                  <a:txBody>
                    <a:bodyPr/>
                    <a:lstStyle/>
                    <a:p>
                      <a:pPr marL="0" algn="r" defTabSz="914400" rtl="1" eaLnBrk="1" latinLnBrk="0" hangingPunct="1">
                        <a:spcAft>
                          <a:spcPts val="0"/>
                        </a:spcAft>
                      </a:pPr>
                      <a:endParaRPr lang="he-IL" sz="2400" b="1" kern="1200" dirty="0">
                        <a:solidFill>
                          <a:schemeClr val="tx1">
                            <a:lumMod val="50000"/>
                          </a:schemeClr>
                        </a:solidFill>
                        <a:effectLst/>
                        <a:latin typeface="+mn-lt"/>
                        <a:ea typeface="+mn-ea"/>
                        <a:cs typeface="+mn-cs"/>
                      </a:endParaRPr>
                    </a:p>
                  </a:txBody>
                  <a:tcPr/>
                </a:tc>
                <a:tc>
                  <a:txBody>
                    <a:bodyPr/>
                    <a:lstStyle/>
                    <a:p>
                      <a:pPr marL="0" algn="r" defTabSz="914400" rtl="1" eaLnBrk="1" latinLnBrk="0" hangingPunct="1">
                        <a:spcAft>
                          <a:spcPts val="0"/>
                        </a:spcAft>
                      </a:pPr>
                      <a:r>
                        <a:rPr lang="he-IL" sz="2400" b="0" kern="1200" dirty="0" smtClean="0">
                          <a:solidFill>
                            <a:schemeClr val="tx1">
                              <a:lumMod val="50000"/>
                            </a:schemeClr>
                          </a:solidFill>
                          <a:effectLst/>
                          <a:latin typeface="+mn-lt"/>
                          <a:ea typeface="+mn-ea"/>
                          <a:cs typeface="+mn-cs"/>
                        </a:rPr>
                        <a:t>1.334</a:t>
                      </a:r>
                      <a:endParaRPr lang="he-IL" sz="2400" b="0" kern="1200" dirty="0">
                        <a:solidFill>
                          <a:schemeClr val="tx1">
                            <a:lumMod val="50000"/>
                          </a:schemeClr>
                        </a:solidFill>
                        <a:effectLst/>
                        <a:latin typeface="+mn-lt"/>
                        <a:ea typeface="+mn-ea"/>
                        <a:cs typeface="+mn-cs"/>
                      </a:endParaRPr>
                    </a:p>
                  </a:txBody>
                  <a:tcPr/>
                </a:tc>
                <a:extLst>
                  <a:ext uri="{0D108BD9-81ED-4DB2-BD59-A6C34878D82A}">
                    <a16:rowId xmlns:a16="http://schemas.microsoft.com/office/drawing/2014/main" xmlns="" val="1288480801"/>
                  </a:ext>
                </a:extLst>
              </a:tr>
              <a:tr h="518693">
                <a:tc>
                  <a:txBody>
                    <a:bodyPr/>
                    <a:lstStyle/>
                    <a:p>
                      <a:pPr algn="r" rtl="1">
                        <a:spcAft>
                          <a:spcPts val="0"/>
                        </a:spcAft>
                      </a:pPr>
                      <a:endParaRPr lang="he-IL" sz="2400" b="0" kern="1200" dirty="0" smtClean="0">
                        <a:solidFill>
                          <a:schemeClr val="tx1">
                            <a:lumMod val="50000"/>
                          </a:schemeClr>
                        </a:solidFill>
                        <a:effectLst/>
                        <a:latin typeface="+mn-lt"/>
                        <a:ea typeface="+mn-ea"/>
                        <a:cs typeface="+mn-cs"/>
                      </a:endParaRPr>
                    </a:p>
                  </a:txBody>
                  <a:tcPr marL="68580" marR="68580" marT="0" marB="0"/>
                </a:tc>
                <a:tc>
                  <a:txBody>
                    <a:bodyPr/>
                    <a:lstStyle/>
                    <a:p>
                      <a:pPr algn="r" rtl="1">
                        <a:spcAft>
                          <a:spcPts val="0"/>
                        </a:spcAft>
                      </a:pPr>
                      <a:r>
                        <a:rPr lang="he-IL" sz="2400" b="0" kern="1200" dirty="0" smtClean="0">
                          <a:solidFill>
                            <a:schemeClr val="tx1">
                              <a:lumMod val="50000"/>
                            </a:schemeClr>
                          </a:solidFill>
                          <a:effectLst/>
                          <a:latin typeface="+mn-lt"/>
                          <a:ea typeface="+mn-ea"/>
                          <a:cs typeface="+mn-cs"/>
                        </a:rPr>
                        <a:t>כברי</a:t>
                      </a:r>
                      <a:endParaRPr lang="en-US" sz="2400" b="0" kern="1200" dirty="0">
                        <a:solidFill>
                          <a:schemeClr val="tx1">
                            <a:lumMod val="50000"/>
                          </a:schemeClr>
                        </a:solidFill>
                        <a:effectLst/>
                        <a:latin typeface="+mn-lt"/>
                        <a:ea typeface="+mn-ea"/>
                        <a:cs typeface="+mn-cs"/>
                      </a:endParaRPr>
                    </a:p>
                  </a:txBody>
                  <a:tcPr marL="68580" marR="68580" marT="0" marB="0"/>
                </a:tc>
                <a:tc>
                  <a:txBody>
                    <a:bodyPr/>
                    <a:lstStyle/>
                    <a:p>
                      <a:pPr marL="0" algn="r" defTabSz="914400" rtl="1" eaLnBrk="1" latinLnBrk="0" hangingPunct="1">
                        <a:spcAft>
                          <a:spcPts val="0"/>
                        </a:spcAft>
                      </a:pPr>
                      <a:r>
                        <a:rPr lang="he-IL" sz="2400" b="0" kern="1200" dirty="0" smtClean="0">
                          <a:solidFill>
                            <a:schemeClr val="tx1">
                              <a:lumMod val="50000"/>
                            </a:schemeClr>
                          </a:solidFill>
                          <a:effectLst/>
                          <a:latin typeface="+mn-lt"/>
                          <a:ea typeface="+mn-ea"/>
                          <a:cs typeface="+mn-cs"/>
                        </a:rPr>
                        <a:t>1.1</a:t>
                      </a:r>
                      <a:endParaRPr lang="he-IL" sz="2400" b="0" kern="1200" dirty="0">
                        <a:solidFill>
                          <a:schemeClr val="tx1">
                            <a:lumMod val="50000"/>
                          </a:schemeClr>
                        </a:solidFill>
                        <a:effectLst/>
                        <a:latin typeface="+mn-lt"/>
                        <a:ea typeface="+mn-ea"/>
                        <a:cs typeface="+mn-cs"/>
                      </a:endParaRPr>
                    </a:p>
                  </a:txBody>
                  <a:tcPr/>
                </a:tc>
                <a:tc>
                  <a:txBody>
                    <a:bodyPr/>
                    <a:lstStyle/>
                    <a:p>
                      <a:pPr marL="0" algn="r" defTabSz="914400" rtl="1" eaLnBrk="1" latinLnBrk="0" hangingPunct="1">
                        <a:spcAft>
                          <a:spcPts val="0"/>
                        </a:spcAft>
                      </a:pPr>
                      <a:r>
                        <a:rPr lang="he-IL" sz="2400" b="0" kern="1200" dirty="0" smtClean="0">
                          <a:solidFill>
                            <a:schemeClr val="tx1">
                              <a:lumMod val="50000"/>
                            </a:schemeClr>
                          </a:solidFill>
                          <a:effectLst/>
                          <a:latin typeface="+mn-lt"/>
                          <a:ea typeface="+mn-ea"/>
                          <a:cs typeface="+mn-cs"/>
                        </a:rPr>
                        <a:t>1.14</a:t>
                      </a:r>
                      <a:endParaRPr lang="he-IL" sz="2400" b="0" kern="1200" dirty="0">
                        <a:solidFill>
                          <a:schemeClr val="tx1">
                            <a:lumMod val="50000"/>
                          </a:schemeClr>
                        </a:solidFill>
                        <a:effectLst/>
                        <a:latin typeface="+mn-lt"/>
                        <a:ea typeface="+mn-ea"/>
                        <a:cs typeface="+mn-cs"/>
                      </a:endParaRPr>
                    </a:p>
                  </a:txBody>
                  <a:tcPr/>
                </a:tc>
                <a:tc>
                  <a:txBody>
                    <a:bodyPr/>
                    <a:lstStyle/>
                    <a:p>
                      <a:pPr marL="0" algn="r" defTabSz="914400" rtl="1" eaLnBrk="1" latinLnBrk="0" hangingPunct="1">
                        <a:spcAft>
                          <a:spcPts val="0"/>
                        </a:spcAft>
                      </a:pPr>
                      <a:r>
                        <a:rPr lang="he-IL" sz="2400" b="0" kern="1200" dirty="0" smtClean="0">
                          <a:solidFill>
                            <a:schemeClr val="tx1">
                              <a:lumMod val="50000"/>
                            </a:schemeClr>
                          </a:solidFill>
                          <a:effectLst/>
                          <a:latin typeface="+mn-lt"/>
                          <a:ea typeface="+mn-ea"/>
                          <a:cs typeface="+mn-cs"/>
                        </a:rPr>
                        <a:t>1.15</a:t>
                      </a:r>
                      <a:endParaRPr lang="he-IL" sz="2400" b="0" kern="1200" dirty="0">
                        <a:solidFill>
                          <a:schemeClr val="tx1">
                            <a:lumMod val="50000"/>
                          </a:schemeClr>
                        </a:solidFill>
                        <a:effectLst/>
                        <a:latin typeface="+mn-lt"/>
                        <a:ea typeface="+mn-ea"/>
                        <a:cs typeface="+mn-cs"/>
                      </a:endParaRPr>
                    </a:p>
                  </a:txBody>
                  <a:tcPr/>
                </a:tc>
                <a:tc>
                  <a:txBody>
                    <a:bodyPr/>
                    <a:lstStyle/>
                    <a:p>
                      <a:pPr marL="0" algn="r" defTabSz="914400" rtl="1" eaLnBrk="1" latinLnBrk="0" hangingPunct="1">
                        <a:spcAft>
                          <a:spcPts val="0"/>
                        </a:spcAft>
                      </a:pPr>
                      <a:endParaRPr lang="he-IL" sz="2400" b="1" kern="1200" dirty="0">
                        <a:solidFill>
                          <a:schemeClr val="tx1">
                            <a:lumMod val="50000"/>
                          </a:schemeClr>
                        </a:solidFill>
                        <a:effectLst/>
                        <a:latin typeface="+mn-lt"/>
                        <a:ea typeface="+mn-ea"/>
                        <a:cs typeface="+mn-cs"/>
                      </a:endParaRPr>
                    </a:p>
                  </a:txBody>
                  <a:tcPr/>
                </a:tc>
                <a:tc>
                  <a:txBody>
                    <a:bodyPr/>
                    <a:lstStyle/>
                    <a:p>
                      <a:pPr marL="0" algn="r" defTabSz="914400" rtl="1" eaLnBrk="1" latinLnBrk="0" hangingPunct="1">
                        <a:spcAft>
                          <a:spcPts val="0"/>
                        </a:spcAft>
                      </a:pPr>
                      <a:r>
                        <a:rPr lang="he-IL" sz="2400" b="0" kern="1200" dirty="0" smtClean="0">
                          <a:solidFill>
                            <a:schemeClr val="tx1">
                              <a:lumMod val="50000"/>
                            </a:schemeClr>
                          </a:solidFill>
                          <a:effectLst/>
                          <a:latin typeface="+mn-lt"/>
                          <a:ea typeface="+mn-ea"/>
                          <a:cs typeface="+mn-cs"/>
                        </a:rPr>
                        <a:t>1.144</a:t>
                      </a:r>
                      <a:endParaRPr lang="he-IL" sz="2400" b="0" kern="1200" dirty="0">
                        <a:solidFill>
                          <a:schemeClr val="tx1">
                            <a:lumMod val="50000"/>
                          </a:schemeClr>
                        </a:solidFill>
                        <a:effectLst/>
                        <a:latin typeface="+mn-lt"/>
                        <a:ea typeface="+mn-ea"/>
                        <a:cs typeface="+mn-cs"/>
                      </a:endParaRPr>
                    </a:p>
                  </a:txBody>
                  <a:tcPr/>
                </a:tc>
                <a:extLst>
                  <a:ext uri="{0D108BD9-81ED-4DB2-BD59-A6C34878D82A}">
                    <a16:rowId xmlns:a16="http://schemas.microsoft.com/office/drawing/2014/main" xmlns="" val="2098064691"/>
                  </a:ext>
                </a:extLst>
              </a:tr>
              <a:tr h="754400">
                <a:tc>
                  <a:txBody>
                    <a:bodyPr/>
                    <a:lstStyle/>
                    <a:p>
                      <a:pPr algn="r" rtl="1">
                        <a:spcAft>
                          <a:spcPts val="0"/>
                        </a:spcAft>
                      </a:pPr>
                      <a:endParaRPr lang="he-IL" sz="2400" b="0" kern="1200" dirty="0" smtClean="0">
                        <a:solidFill>
                          <a:schemeClr val="tx1">
                            <a:lumMod val="50000"/>
                          </a:schemeClr>
                        </a:solidFill>
                        <a:effectLst/>
                        <a:latin typeface="+mn-lt"/>
                        <a:ea typeface="+mn-ea"/>
                        <a:cs typeface="+mn-cs"/>
                      </a:endParaRPr>
                    </a:p>
                  </a:txBody>
                  <a:tcPr marL="68580" marR="68580" marT="0" marB="0"/>
                </a:tc>
                <a:tc>
                  <a:txBody>
                    <a:bodyPr/>
                    <a:lstStyle/>
                    <a:p>
                      <a:pPr algn="r" rtl="1">
                        <a:spcAft>
                          <a:spcPts val="0"/>
                        </a:spcAft>
                      </a:pPr>
                      <a:r>
                        <a:rPr lang="he-IL" sz="2400" b="0" kern="1200" dirty="0" smtClean="0">
                          <a:solidFill>
                            <a:schemeClr val="tx1">
                              <a:lumMod val="50000"/>
                            </a:schemeClr>
                          </a:solidFill>
                          <a:effectLst/>
                          <a:latin typeface="+mn-lt"/>
                          <a:ea typeface="+mn-ea"/>
                          <a:cs typeface="+mn-cs"/>
                        </a:rPr>
                        <a:t>חוף כנרת</a:t>
                      </a:r>
                      <a:endParaRPr lang="en-US" sz="2400" b="0" kern="1200" dirty="0">
                        <a:solidFill>
                          <a:schemeClr val="tx1">
                            <a:lumMod val="50000"/>
                          </a:schemeClr>
                        </a:solidFill>
                        <a:effectLst/>
                        <a:latin typeface="+mn-lt"/>
                        <a:ea typeface="+mn-ea"/>
                        <a:cs typeface="+mn-cs"/>
                      </a:endParaRPr>
                    </a:p>
                  </a:txBody>
                  <a:tcPr marL="68580" marR="68580" marT="0" marB="0"/>
                </a:tc>
                <a:tc>
                  <a:txBody>
                    <a:bodyPr/>
                    <a:lstStyle/>
                    <a:p>
                      <a:pPr marL="0" algn="r" defTabSz="914400" rtl="1" eaLnBrk="1" latinLnBrk="0" hangingPunct="1">
                        <a:spcAft>
                          <a:spcPts val="0"/>
                        </a:spcAft>
                      </a:pPr>
                      <a:r>
                        <a:rPr lang="he-IL" sz="2400" b="0" kern="1200" dirty="0" smtClean="0">
                          <a:solidFill>
                            <a:schemeClr val="tx1">
                              <a:lumMod val="50000"/>
                            </a:schemeClr>
                          </a:solidFill>
                          <a:effectLst/>
                          <a:latin typeface="+mn-lt"/>
                          <a:ea typeface="+mn-ea"/>
                          <a:cs typeface="+mn-cs"/>
                        </a:rPr>
                        <a:t>0.54</a:t>
                      </a:r>
                      <a:endParaRPr lang="he-IL" sz="2400" b="0" kern="1200" dirty="0">
                        <a:solidFill>
                          <a:schemeClr val="tx1">
                            <a:lumMod val="50000"/>
                          </a:schemeClr>
                        </a:solidFill>
                        <a:effectLst/>
                        <a:latin typeface="+mn-lt"/>
                        <a:ea typeface="+mn-ea"/>
                        <a:cs typeface="+mn-cs"/>
                      </a:endParaRPr>
                    </a:p>
                  </a:txBody>
                  <a:tcPr/>
                </a:tc>
                <a:tc>
                  <a:txBody>
                    <a:bodyPr/>
                    <a:lstStyle/>
                    <a:p>
                      <a:pPr marL="0" algn="r" defTabSz="914400" rtl="1" eaLnBrk="1" latinLnBrk="0" hangingPunct="1">
                        <a:spcAft>
                          <a:spcPts val="0"/>
                        </a:spcAft>
                      </a:pPr>
                      <a:r>
                        <a:rPr lang="he-IL" sz="2400" b="0" kern="1200" dirty="0" smtClean="0">
                          <a:solidFill>
                            <a:schemeClr val="tx1">
                              <a:lumMod val="50000"/>
                            </a:schemeClr>
                          </a:solidFill>
                          <a:effectLst/>
                          <a:latin typeface="+mn-lt"/>
                          <a:ea typeface="+mn-ea"/>
                          <a:cs typeface="+mn-cs"/>
                        </a:rPr>
                        <a:t>0.62</a:t>
                      </a:r>
                      <a:endParaRPr lang="he-IL" sz="2400" b="0" kern="1200" dirty="0">
                        <a:solidFill>
                          <a:schemeClr val="tx1">
                            <a:lumMod val="50000"/>
                          </a:schemeClr>
                        </a:solidFill>
                        <a:effectLst/>
                        <a:latin typeface="+mn-lt"/>
                        <a:ea typeface="+mn-ea"/>
                        <a:cs typeface="+mn-cs"/>
                      </a:endParaRPr>
                    </a:p>
                  </a:txBody>
                  <a:tcPr/>
                </a:tc>
                <a:tc>
                  <a:txBody>
                    <a:bodyPr/>
                    <a:lstStyle/>
                    <a:p>
                      <a:pPr marL="0" algn="r" defTabSz="914400" rtl="1" eaLnBrk="1" latinLnBrk="0" hangingPunct="1">
                        <a:spcAft>
                          <a:spcPts val="0"/>
                        </a:spcAft>
                      </a:pPr>
                      <a:r>
                        <a:rPr lang="he-IL" sz="2400" b="0" kern="1200" dirty="0" smtClean="0">
                          <a:solidFill>
                            <a:schemeClr val="tx1">
                              <a:lumMod val="50000"/>
                            </a:schemeClr>
                          </a:solidFill>
                          <a:effectLst/>
                          <a:latin typeface="+mn-lt"/>
                          <a:ea typeface="+mn-ea"/>
                          <a:cs typeface="+mn-cs"/>
                        </a:rPr>
                        <a:t>0.77</a:t>
                      </a:r>
                      <a:endParaRPr lang="he-IL" sz="2400" b="0" kern="1200" dirty="0">
                        <a:solidFill>
                          <a:schemeClr val="tx1">
                            <a:lumMod val="50000"/>
                          </a:schemeClr>
                        </a:solidFill>
                        <a:effectLst/>
                        <a:latin typeface="+mn-lt"/>
                        <a:ea typeface="+mn-ea"/>
                        <a:cs typeface="+mn-cs"/>
                      </a:endParaRPr>
                    </a:p>
                  </a:txBody>
                  <a:tcPr/>
                </a:tc>
                <a:tc>
                  <a:txBody>
                    <a:bodyPr/>
                    <a:lstStyle/>
                    <a:p>
                      <a:pPr marL="0" algn="r" defTabSz="914400" rtl="1" eaLnBrk="1" latinLnBrk="0" hangingPunct="1">
                        <a:spcAft>
                          <a:spcPts val="0"/>
                        </a:spcAft>
                      </a:pPr>
                      <a:r>
                        <a:rPr lang="he-IL" sz="2400" b="0" kern="1200" dirty="0" smtClean="0">
                          <a:solidFill>
                            <a:schemeClr val="tx1">
                              <a:lumMod val="50000"/>
                            </a:schemeClr>
                          </a:solidFill>
                          <a:effectLst/>
                          <a:latin typeface="+mn-lt"/>
                          <a:ea typeface="+mn-ea"/>
                          <a:cs typeface="+mn-cs"/>
                        </a:rPr>
                        <a:t>0.7</a:t>
                      </a:r>
                      <a:endParaRPr lang="he-IL" sz="2400" b="0" kern="1200" dirty="0">
                        <a:solidFill>
                          <a:schemeClr val="tx1">
                            <a:lumMod val="50000"/>
                          </a:schemeClr>
                        </a:solidFill>
                        <a:effectLst/>
                        <a:latin typeface="+mn-lt"/>
                        <a:ea typeface="+mn-ea"/>
                        <a:cs typeface="+mn-cs"/>
                      </a:endParaRPr>
                    </a:p>
                  </a:txBody>
                  <a:tcPr/>
                </a:tc>
                <a:tc>
                  <a:txBody>
                    <a:bodyPr/>
                    <a:lstStyle/>
                    <a:p>
                      <a:pPr marL="0" algn="r" defTabSz="914400" rtl="1" eaLnBrk="1" latinLnBrk="0" hangingPunct="1">
                        <a:spcAft>
                          <a:spcPts val="0"/>
                        </a:spcAft>
                      </a:pPr>
                      <a:r>
                        <a:rPr lang="he-IL" sz="2400" b="0" kern="1200" dirty="0" smtClean="0">
                          <a:solidFill>
                            <a:schemeClr val="tx1">
                              <a:lumMod val="50000"/>
                            </a:schemeClr>
                          </a:solidFill>
                          <a:effectLst/>
                          <a:latin typeface="+mn-lt"/>
                          <a:ea typeface="+mn-ea"/>
                          <a:cs typeface="+mn-cs"/>
                        </a:rPr>
                        <a:t>0.683</a:t>
                      </a:r>
                      <a:endParaRPr lang="he-IL" sz="2400" b="0" kern="1200" dirty="0">
                        <a:solidFill>
                          <a:schemeClr val="tx1">
                            <a:lumMod val="50000"/>
                          </a:schemeClr>
                        </a:solidFill>
                        <a:effectLst/>
                        <a:latin typeface="+mn-lt"/>
                        <a:ea typeface="+mn-ea"/>
                        <a:cs typeface="+mn-cs"/>
                      </a:endParaRPr>
                    </a:p>
                  </a:txBody>
                  <a:tcPr/>
                </a:tc>
                <a:extLst>
                  <a:ext uri="{0D108BD9-81ED-4DB2-BD59-A6C34878D82A}">
                    <a16:rowId xmlns:a16="http://schemas.microsoft.com/office/drawing/2014/main" xmlns="" val="2627928089"/>
                  </a:ext>
                </a:extLst>
              </a:tr>
              <a:tr h="518693">
                <a:tc>
                  <a:txBody>
                    <a:bodyPr/>
                    <a:lstStyle/>
                    <a:p>
                      <a:pPr algn="r" rtl="1">
                        <a:spcAft>
                          <a:spcPts val="0"/>
                        </a:spcAft>
                      </a:pPr>
                      <a:endParaRPr lang="he-IL" sz="2400" b="0" kern="1200" dirty="0" smtClean="0">
                        <a:solidFill>
                          <a:schemeClr val="tx1">
                            <a:lumMod val="50000"/>
                          </a:schemeClr>
                        </a:solidFill>
                        <a:effectLst/>
                        <a:latin typeface="+mn-lt"/>
                        <a:ea typeface="+mn-ea"/>
                        <a:cs typeface="+mn-cs"/>
                      </a:endParaRPr>
                    </a:p>
                  </a:txBody>
                  <a:tcPr marL="68580" marR="68580" marT="0" marB="0"/>
                </a:tc>
                <a:tc>
                  <a:txBody>
                    <a:bodyPr/>
                    <a:lstStyle/>
                    <a:p>
                      <a:pPr algn="r" rtl="1">
                        <a:spcAft>
                          <a:spcPts val="0"/>
                        </a:spcAft>
                      </a:pPr>
                      <a:r>
                        <a:rPr lang="he-IL" sz="2400" b="0" kern="1200" dirty="0" smtClean="0">
                          <a:solidFill>
                            <a:schemeClr val="tx1">
                              <a:lumMod val="50000"/>
                            </a:schemeClr>
                          </a:solidFill>
                          <a:effectLst/>
                          <a:latin typeface="+mn-lt"/>
                          <a:ea typeface="+mn-ea"/>
                          <a:cs typeface="+mn-cs"/>
                        </a:rPr>
                        <a:t>עלי כנרת</a:t>
                      </a:r>
                      <a:endParaRPr lang="en-US" sz="2400" b="0" kern="1200" dirty="0">
                        <a:solidFill>
                          <a:schemeClr val="tx1">
                            <a:lumMod val="50000"/>
                          </a:schemeClr>
                        </a:solidFill>
                        <a:effectLst/>
                        <a:latin typeface="+mn-lt"/>
                        <a:ea typeface="+mn-ea"/>
                        <a:cs typeface="+mn-cs"/>
                      </a:endParaRPr>
                    </a:p>
                  </a:txBody>
                  <a:tcPr marL="68580" marR="68580" marT="0" marB="0"/>
                </a:tc>
                <a:tc>
                  <a:txBody>
                    <a:bodyPr/>
                    <a:lstStyle/>
                    <a:p>
                      <a:pPr marL="0" algn="r" defTabSz="914400" rtl="1" eaLnBrk="1" latinLnBrk="0" hangingPunct="1">
                        <a:spcAft>
                          <a:spcPts val="0"/>
                        </a:spcAft>
                      </a:pPr>
                      <a:r>
                        <a:rPr lang="he-IL" sz="2400" b="0" kern="1200" dirty="0" smtClean="0">
                          <a:solidFill>
                            <a:schemeClr val="tx1">
                              <a:lumMod val="50000"/>
                            </a:schemeClr>
                          </a:solidFill>
                          <a:effectLst/>
                          <a:latin typeface="+mn-lt"/>
                          <a:ea typeface="+mn-ea"/>
                          <a:cs typeface="+mn-cs"/>
                        </a:rPr>
                        <a:t>0.54</a:t>
                      </a:r>
                      <a:endParaRPr lang="he-IL" sz="2400" b="0" kern="1200" dirty="0">
                        <a:solidFill>
                          <a:schemeClr val="tx1">
                            <a:lumMod val="50000"/>
                          </a:schemeClr>
                        </a:solidFill>
                        <a:effectLst/>
                        <a:latin typeface="+mn-lt"/>
                        <a:ea typeface="+mn-ea"/>
                        <a:cs typeface="+mn-cs"/>
                      </a:endParaRPr>
                    </a:p>
                  </a:txBody>
                  <a:tcPr/>
                </a:tc>
                <a:tc>
                  <a:txBody>
                    <a:bodyPr/>
                    <a:lstStyle/>
                    <a:p>
                      <a:pPr marL="0" algn="r" defTabSz="914400" rtl="1" eaLnBrk="1" latinLnBrk="0" hangingPunct="1">
                        <a:spcAft>
                          <a:spcPts val="0"/>
                        </a:spcAft>
                      </a:pPr>
                      <a:r>
                        <a:rPr lang="he-IL" sz="2400" b="0" kern="1200" dirty="0" smtClean="0">
                          <a:solidFill>
                            <a:schemeClr val="tx1">
                              <a:lumMod val="50000"/>
                            </a:schemeClr>
                          </a:solidFill>
                          <a:effectLst/>
                          <a:latin typeface="+mn-lt"/>
                          <a:ea typeface="+mn-ea"/>
                          <a:cs typeface="+mn-cs"/>
                        </a:rPr>
                        <a:t>0.62</a:t>
                      </a:r>
                      <a:endParaRPr lang="he-IL" sz="2400" b="0" kern="1200" dirty="0">
                        <a:solidFill>
                          <a:schemeClr val="tx1">
                            <a:lumMod val="50000"/>
                          </a:schemeClr>
                        </a:solidFill>
                        <a:effectLst/>
                        <a:latin typeface="+mn-lt"/>
                        <a:ea typeface="+mn-ea"/>
                        <a:cs typeface="+mn-cs"/>
                      </a:endParaRPr>
                    </a:p>
                  </a:txBody>
                  <a:tcPr/>
                </a:tc>
                <a:tc>
                  <a:txBody>
                    <a:bodyPr/>
                    <a:lstStyle/>
                    <a:p>
                      <a:pPr marL="0" algn="r" defTabSz="914400" rtl="1" eaLnBrk="1" latinLnBrk="0" hangingPunct="1">
                        <a:spcAft>
                          <a:spcPts val="0"/>
                        </a:spcAft>
                      </a:pPr>
                      <a:r>
                        <a:rPr lang="he-IL" sz="2400" b="0" kern="1200" dirty="0" smtClean="0">
                          <a:solidFill>
                            <a:schemeClr val="tx1">
                              <a:lumMod val="50000"/>
                            </a:schemeClr>
                          </a:solidFill>
                          <a:effectLst/>
                          <a:latin typeface="+mn-lt"/>
                          <a:ea typeface="+mn-ea"/>
                          <a:cs typeface="+mn-cs"/>
                        </a:rPr>
                        <a:t>1.48</a:t>
                      </a:r>
                      <a:endParaRPr lang="he-IL" sz="2400" b="0" kern="1200" dirty="0">
                        <a:solidFill>
                          <a:schemeClr val="tx1">
                            <a:lumMod val="50000"/>
                          </a:schemeClr>
                        </a:solidFill>
                        <a:effectLst/>
                        <a:latin typeface="+mn-lt"/>
                        <a:ea typeface="+mn-ea"/>
                        <a:cs typeface="+mn-cs"/>
                      </a:endParaRPr>
                    </a:p>
                  </a:txBody>
                  <a:tcPr/>
                </a:tc>
                <a:tc>
                  <a:txBody>
                    <a:bodyPr/>
                    <a:lstStyle/>
                    <a:p>
                      <a:pPr marL="0" algn="r" defTabSz="914400" rtl="1" eaLnBrk="1" latinLnBrk="0" hangingPunct="1">
                        <a:spcAft>
                          <a:spcPts val="0"/>
                        </a:spcAft>
                      </a:pPr>
                      <a:r>
                        <a:rPr lang="he-IL" sz="2400" b="0" kern="1200" dirty="0" smtClean="0">
                          <a:solidFill>
                            <a:schemeClr val="tx1">
                              <a:lumMod val="50000"/>
                            </a:schemeClr>
                          </a:solidFill>
                          <a:effectLst/>
                          <a:latin typeface="+mn-lt"/>
                          <a:ea typeface="+mn-ea"/>
                          <a:cs typeface="+mn-cs"/>
                        </a:rPr>
                        <a:t>1.08</a:t>
                      </a:r>
                      <a:endParaRPr lang="he-IL" sz="2400" b="0" kern="1200" dirty="0">
                        <a:solidFill>
                          <a:schemeClr val="tx1">
                            <a:lumMod val="50000"/>
                          </a:schemeClr>
                        </a:solidFill>
                        <a:effectLst/>
                        <a:latin typeface="+mn-lt"/>
                        <a:ea typeface="+mn-ea"/>
                        <a:cs typeface="+mn-cs"/>
                      </a:endParaRPr>
                    </a:p>
                  </a:txBody>
                  <a:tcPr/>
                </a:tc>
                <a:tc>
                  <a:txBody>
                    <a:bodyPr/>
                    <a:lstStyle/>
                    <a:p>
                      <a:pPr marL="0" algn="r" defTabSz="914400" rtl="1" eaLnBrk="1" latinLnBrk="0" hangingPunct="1">
                        <a:spcAft>
                          <a:spcPts val="0"/>
                        </a:spcAft>
                      </a:pPr>
                      <a:r>
                        <a:rPr lang="he-IL" sz="2400" b="0" kern="1200" dirty="0" smtClean="0">
                          <a:solidFill>
                            <a:schemeClr val="tx1">
                              <a:lumMod val="50000"/>
                            </a:schemeClr>
                          </a:solidFill>
                          <a:effectLst/>
                          <a:latin typeface="+mn-lt"/>
                          <a:ea typeface="+mn-ea"/>
                          <a:cs typeface="+mn-cs"/>
                        </a:rPr>
                        <a:t>1.02</a:t>
                      </a:r>
                      <a:endParaRPr lang="he-IL" sz="2400" b="0" kern="1200" dirty="0">
                        <a:solidFill>
                          <a:schemeClr val="tx1">
                            <a:lumMod val="50000"/>
                          </a:schemeClr>
                        </a:solidFill>
                        <a:effectLst/>
                        <a:latin typeface="+mn-lt"/>
                        <a:ea typeface="+mn-ea"/>
                        <a:cs typeface="+mn-cs"/>
                      </a:endParaRPr>
                    </a:p>
                  </a:txBody>
                  <a:tcPr/>
                </a:tc>
                <a:extLst>
                  <a:ext uri="{0D108BD9-81ED-4DB2-BD59-A6C34878D82A}">
                    <a16:rowId xmlns:a16="http://schemas.microsoft.com/office/drawing/2014/main" xmlns="" val="943423619"/>
                  </a:ext>
                </a:extLst>
              </a:tr>
              <a:tr h="518693">
                <a:tc>
                  <a:txBody>
                    <a:bodyPr/>
                    <a:lstStyle/>
                    <a:p>
                      <a:pPr algn="r" rtl="1">
                        <a:spcAft>
                          <a:spcPts val="0"/>
                        </a:spcAft>
                      </a:pPr>
                      <a:endParaRPr lang="he-IL" sz="2400" b="0" kern="1200" dirty="0" smtClean="0">
                        <a:solidFill>
                          <a:schemeClr val="tx1">
                            <a:lumMod val="50000"/>
                          </a:schemeClr>
                        </a:solidFill>
                        <a:effectLst/>
                        <a:latin typeface="+mn-lt"/>
                        <a:ea typeface="+mn-ea"/>
                        <a:cs typeface="+mn-cs"/>
                      </a:endParaRPr>
                    </a:p>
                  </a:txBody>
                  <a:tcPr marL="68580" marR="68580" marT="0" marB="0"/>
                </a:tc>
                <a:tc>
                  <a:txBody>
                    <a:bodyPr/>
                    <a:lstStyle/>
                    <a:p>
                      <a:pPr algn="r" rtl="1">
                        <a:spcAft>
                          <a:spcPts val="0"/>
                        </a:spcAft>
                      </a:pPr>
                      <a:r>
                        <a:rPr lang="he-IL" sz="2400" b="0" kern="1200" dirty="0" smtClean="0">
                          <a:solidFill>
                            <a:schemeClr val="tx1">
                              <a:lumMod val="50000"/>
                            </a:schemeClr>
                          </a:solidFill>
                          <a:effectLst/>
                          <a:latin typeface="+mn-lt"/>
                          <a:ea typeface="+mn-ea"/>
                          <a:cs typeface="+mn-cs"/>
                        </a:rPr>
                        <a:t>מי כנרת</a:t>
                      </a:r>
                      <a:endParaRPr lang="en-US" sz="2400" b="0" kern="1200" dirty="0">
                        <a:solidFill>
                          <a:schemeClr val="tx1">
                            <a:lumMod val="50000"/>
                          </a:schemeClr>
                        </a:solidFill>
                        <a:effectLst/>
                        <a:latin typeface="+mn-lt"/>
                        <a:ea typeface="+mn-ea"/>
                        <a:cs typeface="+mn-cs"/>
                      </a:endParaRPr>
                    </a:p>
                  </a:txBody>
                  <a:tcPr marL="68580" marR="68580" marT="0" marB="0"/>
                </a:tc>
                <a:tc>
                  <a:txBody>
                    <a:bodyPr/>
                    <a:lstStyle/>
                    <a:p>
                      <a:pPr marL="0" algn="r" defTabSz="914400" rtl="1" eaLnBrk="1" latinLnBrk="0" hangingPunct="1">
                        <a:spcAft>
                          <a:spcPts val="0"/>
                        </a:spcAft>
                      </a:pPr>
                      <a:r>
                        <a:rPr lang="he-IL" sz="2400" b="0" kern="1200" dirty="0" smtClean="0">
                          <a:solidFill>
                            <a:schemeClr val="tx1">
                              <a:lumMod val="50000"/>
                            </a:schemeClr>
                          </a:solidFill>
                          <a:effectLst/>
                          <a:latin typeface="+mn-lt"/>
                          <a:ea typeface="+mn-ea"/>
                          <a:cs typeface="+mn-cs"/>
                        </a:rPr>
                        <a:t>0.54</a:t>
                      </a:r>
                      <a:endParaRPr lang="he-IL" sz="2400" b="0" kern="1200" dirty="0">
                        <a:solidFill>
                          <a:schemeClr val="tx1">
                            <a:lumMod val="50000"/>
                          </a:schemeClr>
                        </a:solidFill>
                        <a:effectLst/>
                        <a:latin typeface="+mn-lt"/>
                        <a:ea typeface="+mn-ea"/>
                        <a:cs typeface="+mn-cs"/>
                      </a:endParaRPr>
                    </a:p>
                  </a:txBody>
                  <a:tcPr/>
                </a:tc>
                <a:tc>
                  <a:txBody>
                    <a:bodyPr/>
                    <a:lstStyle/>
                    <a:p>
                      <a:pPr marL="0" algn="r" defTabSz="914400" rtl="1" eaLnBrk="1" latinLnBrk="0" hangingPunct="1">
                        <a:spcAft>
                          <a:spcPts val="0"/>
                        </a:spcAft>
                      </a:pPr>
                      <a:r>
                        <a:rPr lang="he-IL" sz="2400" b="0" kern="1200" dirty="0" smtClean="0">
                          <a:solidFill>
                            <a:schemeClr val="tx1">
                              <a:lumMod val="50000"/>
                            </a:schemeClr>
                          </a:solidFill>
                          <a:effectLst/>
                          <a:latin typeface="+mn-lt"/>
                          <a:ea typeface="+mn-ea"/>
                          <a:cs typeface="+mn-cs"/>
                        </a:rPr>
                        <a:t>0.57</a:t>
                      </a:r>
                      <a:endParaRPr lang="he-IL" sz="2400" b="0" kern="1200" dirty="0">
                        <a:solidFill>
                          <a:schemeClr val="tx1">
                            <a:lumMod val="50000"/>
                          </a:schemeClr>
                        </a:solidFill>
                        <a:effectLst/>
                        <a:latin typeface="+mn-lt"/>
                        <a:ea typeface="+mn-ea"/>
                        <a:cs typeface="+mn-cs"/>
                      </a:endParaRPr>
                    </a:p>
                  </a:txBody>
                  <a:tcPr/>
                </a:tc>
                <a:tc>
                  <a:txBody>
                    <a:bodyPr/>
                    <a:lstStyle/>
                    <a:p>
                      <a:pPr marL="0" algn="r" defTabSz="914400" rtl="1" eaLnBrk="1" latinLnBrk="0" hangingPunct="1">
                        <a:spcAft>
                          <a:spcPts val="0"/>
                        </a:spcAft>
                      </a:pPr>
                      <a:r>
                        <a:rPr lang="he-IL" sz="2400" b="0" kern="1200" dirty="0" smtClean="0">
                          <a:solidFill>
                            <a:schemeClr val="tx1">
                              <a:lumMod val="50000"/>
                            </a:schemeClr>
                          </a:solidFill>
                          <a:effectLst/>
                          <a:latin typeface="+mn-lt"/>
                          <a:ea typeface="+mn-ea"/>
                          <a:cs typeface="+mn-cs"/>
                        </a:rPr>
                        <a:t>2.22</a:t>
                      </a:r>
                      <a:endParaRPr lang="he-IL" sz="2400" b="0" kern="1200" dirty="0">
                        <a:solidFill>
                          <a:schemeClr val="tx1">
                            <a:lumMod val="50000"/>
                          </a:schemeClr>
                        </a:solidFill>
                        <a:effectLst/>
                        <a:latin typeface="+mn-lt"/>
                        <a:ea typeface="+mn-ea"/>
                        <a:cs typeface="+mn-cs"/>
                      </a:endParaRPr>
                    </a:p>
                  </a:txBody>
                  <a:tcPr/>
                </a:tc>
                <a:tc>
                  <a:txBody>
                    <a:bodyPr/>
                    <a:lstStyle/>
                    <a:p>
                      <a:pPr marL="0" algn="r" defTabSz="914400" rtl="1" eaLnBrk="1" latinLnBrk="0" hangingPunct="1">
                        <a:spcAft>
                          <a:spcPts val="0"/>
                        </a:spcAft>
                      </a:pPr>
                      <a:r>
                        <a:rPr lang="he-IL" sz="2400" b="0" kern="1200" dirty="0" smtClean="0">
                          <a:solidFill>
                            <a:schemeClr val="tx1">
                              <a:lumMod val="50000"/>
                            </a:schemeClr>
                          </a:solidFill>
                          <a:effectLst/>
                          <a:latin typeface="+mn-lt"/>
                          <a:ea typeface="+mn-ea"/>
                          <a:cs typeface="+mn-cs"/>
                        </a:rPr>
                        <a:t>1.4</a:t>
                      </a:r>
                      <a:endParaRPr lang="he-IL" sz="2400" b="0" kern="1200" dirty="0">
                        <a:solidFill>
                          <a:schemeClr val="tx1">
                            <a:lumMod val="50000"/>
                          </a:schemeClr>
                        </a:solidFill>
                        <a:effectLst/>
                        <a:latin typeface="+mn-lt"/>
                        <a:ea typeface="+mn-ea"/>
                        <a:cs typeface="+mn-cs"/>
                      </a:endParaRPr>
                    </a:p>
                  </a:txBody>
                  <a:tcPr/>
                </a:tc>
                <a:tc>
                  <a:txBody>
                    <a:bodyPr/>
                    <a:lstStyle/>
                    <a:p>
                      <a:pPr marL="0" algn="r" defTabSz="914400" rtl="1" eaLnBrk="1" latinLnBrk="0" hangingPunct="1">
                        <a:spcAft>
                          <a:spcPts val="0"/>
                        </a:spcAft>
                      </a:pPr>
                      <a:r>
                        <a:rPr lang="he-IL" sz="2400" b="0" kern="1200" dirty="0" smtClean="0">
                          <a:solidFill>
                            <a:schemeClr val="tx1">
                              <a:lumMod val="50000"/>
                            </a:schemeClr>
                          </a:solidFill>
                          <a:effectLst/>
                          <a:latin typeface="+mn-lt"/>
                          <a:ea typeface="+mn-ea"/>
                          <a:cs typeface="+mn-cs"/>
                        </a:rPr>
                        <a:t>1.313</a:t>
                      </a:r>
                      <a:endParaRPr lang="he-IL" sz="2400" b="0" kern="1200" dirty="0">
                        <a:solidFill>
                          <a:schemeClr val="tx1">
                            <a:lumMod val="50000"/>
                          </a:schemeClr>
                        </a:solidFill>
                        <a:effectLst/>
                        <a:latin typeface="+mn-lt"/>
                        <a:ea typeface="+mn-ea"/>
                        <a:cs typeface="+mn-cs"/>
                      </a:endParaRPr>
                    </a:p>
                  </a:txBody>
                  <a:tcPr/>
                </a:tc>
                <a:extLst>
                  <a:ext uri="{0D108BD9-81ED-4DB2-BD59-A6C34878D82A}">
                    <a16:rowId xmlns:a16="http://schemas.microsoft.com/office/drawing/2014/main" xmlns="" val="1285950609"/>
                  </a:ext>
                </a:extLst>
              </a:tr>
            </a:tbl>
          </a:graphicData>
        </a:graphic>
      </p:graphicFrame>
      <p:sp>
        <p:nvSpPr>
          <p:cNvPr id="6" name="כותרת 1"/>
          <p:cNvSpPr>
            <a:spLocks noGrp="1"/>
          </p:cNvSpPr>
          <p:nvPr>
            <p:ph type="ctrTitle"/>
          </p:nvPr>
        </p:nvSpPr>
        <p:spPr>
          <a:xfrm>
            <a:off x="1475656" y="260648"/>
            <a:ext cx="6480720" cy="811561"/>
          </a:xfrm>
        </p:spPr>
        <p:txBody>
          <a:bodyPr/>
          <a:lstStyle/>
          <a:p>
            <a:pPr algn="r"/>
            <a:r>
              <a:rPr lang="he-IL" sz="4000" u="sng" dirty="0" smtClean="0"/>
              <a:t>עלויות מהכללים של המים</a:t>
            </a:r>
            <a:endParaRPr lang="he-IL" sz="4000" u="sng" dirty="0"/>
          </a:p>
        </p:txBody>
      </p:sp>
    </p:spTree>
    <p:extLst>
      <p:ext uri="{BB962C8B-B14F-4D97-AF65-F5344CB8AC3E}">
        <p14:creationId xmlns:p14="http://schemas.microsoft.com/office/powerpoint/2010/main" val="13144921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a:spLocks noGrp="1"/>
          </p:cNvSpPr>
          <p:nvPr>
            <p:ph type="ctrTitle"/>
          </p:nvPr>
        </p:nvSpPr>
        <p:spPr>
          <a:xfrm>
            <a:off x="1907704" y="332656"/>
            <a:ext cx="5688632" cy="720080"/>
          </a:xfrm>
        </p:spPr>
        <p:txBody>
          <a:bodyPr rtlCol="1">
            <a:noAutofit/>
          </a:bodyPr>
          <a:lstStyle/>
          <a:p>
            <a:pPr algn="ctr" fontAlgn="auto">
              <a:spcAft>
                <a:spcPts val="0"/>
              </a:spcAft>
              <a:defRPr/>
            </a:pPr>
            <a:r>
              <a:rPr lang="he-IL" sz="4000" b="1" u="sng" dirty="0" smtClean="0">
                <a:solidFill>
                  <a:srgbClr val="FF0000"/>
                </a:solidFill>
                <a:latin typeface="Arial" panose="020B0604020202020204" pitchFamily="34" charset="0"/>
                <a:cs typeface="Arial" panose="020B0604020202020204" pitchFamily="34" charset="0"/>
              </a:rPr>
              <a:t>תיקון 27 לחוק המים</a:t>
            </a:r>
            <a:endParaRPr lang="he-IL" sz="4000" b="1" u="sng" dirty="0">
              <a:solidFill>
                <a:srgbClr val="FF0000"/>
              </a:solidFill>
              <a:latin typeface="Arial" panose="020B0604020202020204" pitchFamily="34" charset="0"/>
              <a:cs typeface="Arial" panose="020B0604020202020204" pitchFamily="34" charset="0"/>
            </a:endParaRPr>
          </a:p>
        </p:txBody>
      </p:sp>
      <p:sp>
        <p:nvSpPr>
          <p:cNvPr id="3" name="כותרת משנה 2"/>
          <p:cNvSpPr>
            <a:spLocks noGrp="1"/>
          </p:cNvSpPr>
          <p:nvPr>
            <p:ph type="subTitle" idx="1"/>
          </p:nvPr>
        </p:nvSpPr>
        <p:spPr>
          <a:xfrm>
            <a:off x="467544" y="1340768"/>
            <a:ext cx="8136904" cy="5178170"/>
          </a:xfrm>
        </p:spPr>
        <p:txBody>
          <a:bodyPr>
            <a:noAutofit/>
          </a:bodyPr>
          <a:lstStyle/>
          <a:p>
            <a:pPr marL="457200" indent="-457200" algn="r">
              <a:buFont typeface="Wingdings" panose="05000000000000000000" pitchFamily="2" charset="2"/>
              <a:buChar char="v"/>
            </a:pPr>
            <a:r>
              <a:rPr lang="he-IL" sz="2900" dirty="0" smtClean="0">
                <a:solidFill>
                  <a:schemeClr val="tx1">
                    <a:lumMod val="50000"/>
                  </a:schemeClr>
                </a:solidFill>
              </a:rPr>
              <a:t>בפברואר 2017 התקבל בכנסת תיקון 27 לחוק המים. התיקון קובע </a:t>
            </a:r>
            <a:r>
              <a:rPr lang="he-IL" sz="2900" u="sng" dirty="0" smtClean="0">
                <a:solidFill>
                  <a:schemeClr val="tx1">
                    <a:lumMod val="50000"/>
                  </a:schemeClr>
                </a:solidFill>
              </a:rPr>
              <a:t>תעריף אחיד </a:t>
            </a:r>
            <a:r>
              <a:rPr lang="he-IL" sz="2900" dirty="0" smtClean="0">
                <a:solidFill>
                  <a:schemeClr val="tx1">
                    <a:lumMod val="50000"/>
                  </a:schemeClr>
                </a:solidFill>
              </a:rPr>
              <a:t>למים שפירים  ומליחים לכל </a:t>
            </a:r>
            <a:r>
              <a:rPr lang="he-IL" sz="2900" dirty="0">
                <a:solidFill>
                  <a:schemeClr val="tx1">
                    <a:lumMod val="50000"/>
                  </a:schemeClr>
                </a:solidFill>
              </a:rPr>
              <a:t>הצרכנים </a:t>
            </a:r>
            <a:r>
              <a:rPr lang="he-IL" sz="2900" dirty="0" smtClean="0">
                <a:solidFill>
                  <a:schemeClr val="tx1">
                    <a:lumMod val="50000"/>
                  </a:schemeClr>
                </a:solidFill>
              </a:rPr>
              <a:t>החקלאיים, הן לרכישת מים ממקורות, והן לרכישת מים מהפקה פרטית. </a:t>
            </a:r>
          </a:p>
          <a:p>
            <a:pPr marL="457200" indent="-457200" algn="r">
              <a:buFont typeface="Wingdings" panose="05000000000000000000" pitchFamily="2" charset="2"/>
              <a:buChar char="v"/>
            </a:pPr>
            <a:r>
              <a:rPr lang="he-IL" sz="2900" dirty="0">
                <a:solidFill>
                  <a:schemeClr val="tx1">
                    <a:lumMod val="50000"/>
                  </a:schemeClr>
                </a:solidFill>
              </a:rPr>
              <a:t>התיקון קובע הוזלה בתעריפי המים </a:t>
            </a:r>
            <a:r>
              <a:rPr lang="he-IL" sz="2900" dirty="0" smtClean="0">
                <a:solidFill>
                  <a:schemeClr val="tx1">
                    <a:lumMod val="50000"/>
                  </a:schemeClr>
                </a:solidFill>
              </a:rPr>
              <a:t>המסופקים </a:t>
            </a:r>
            <a:r>
              <a:rPr lang="he-IL" sz="2900" dirty="0">
                <a:solidFill>
                  <a:schemeClr val="tx1">
                    <a:lumMod val="50000"/>
                  </a:schemeClr>
                </a:solidFill>
              </a:rPr>
              <a:t>על ידי חברת </a:t>
            </a:r>
            <a:r>
              <a:rPr lang="he-IL" sz="2900" dirty="0" smtClean="0">
                <a:solidFill>
                  <a:schemeClr val="tx1">
                    <a:lumMod val="50000"/>
                  </a:schemeClr>
                </a:solidFill>
              </a:rPr>
              <a:t>מקורות, </a:t>
            </a:r>
            <a:r>
              <a:rPr lang="he-IL" sz="3000" b="1" dirty="0" smtClean="0"/>
              <a:t>ו</a:t>
            </a:r>
            <a:r>
              <a:rPr lang="he-IL" sz="3000" b="1" dirty="0" smtClean="0">
                <a:solidFill>
                  <a:srgbClr val="FF0000"/>
                </a:solidFill>
              </a:rPr>
              <a:t>ייקור עלויות </a:t>
            </a:r>
            <a:r>
              <a:rPr lang="he-IL" sz="3000" b="1" dirty="0">
                <a:solidFill>
                  <a:srgbClr val="FF0000"/>
                </a:solidFill>
              </a:rPr>
              <a:t>המים לחקלאים הנשענים על אספקת מים של ההפקה </a:t>
            </a:r>
            <a:r>
              <a:rPr lang="he-IL" sz="3000" b="1" dirty="0" smtClean="0">
                <a:solidFill>
                  <a:srgbClr val="FF0000"/>
                </a:solidFill>
              </a:rPr>
              <a:t>הפרטית.</a:t>
            </a:r>
          </a:p>
          <a:p>
            <a:pPr marL="457200" indent="-457200" algn="r">
              <a:buFont typeface="Wingdings" panose="05000000000000000000" pitchFamily="2" charset="2"/>
              <a:buChar char="v"/>
            </a:pPr>
            <a:r>
              <a:rPr lang="he-IL" sz="2900" dirty="0" smtClean="0">
                <a:solidFill>
                  <a:schemeClr val="tx1"/>
                </a:solidFill>
              </a:rPr>
              <a:t>ההסכם הינו לתקופה של 5 שנים 1.7.2017 עד 30.6.2022</a:t>
            </a:r>
            <a:r>
              <a:rPr lang="he-IL" sz="2900" dirty="0">
                <a:solidFill>
                  <a:schemeClr val="tx1"/>
                </a:solidFill>
              </a:rPr>
              <a:t>.</a:t>
            </a:r>
            <a:r>
              <a:rPr lang="he-IL" sz="2900" dirty="0" smtClean="0">
                <a:solidFill>
                  <a:schemeClr val="tx1"/>
                </a:solidFill>
              </a:rPr>
              <a:t> בתקציב כולל של כ- 500 </a:t>
            </a:r>
            <a:r>
              <a:rPr lang="he-IL" sz="2900" dirty="0" err="1" smtClean="0">
                <a:solidFill>
                  <a:schemeClr val="tx1"/>
                </a:solidFill>
              </a:rPr>
              <a:t>מלש"ח</a:t>
            </a:r>
            <a:r>
              <a:rPr lang="he-IL" sz="2900" dirty="0" smtClean="0">
                <a:solidFill>
                  <a:schemeClr val="tx1"/>
                </a:solidFill>
              </a:rPr>
              <a:t>.</a:t>
            </a:r>
          </a:p>
        </p:txBody>
      </p:sp>
    </p:spTree>
    <p:extLst>
      <p:ext uri="{BB962C8B-B14F-4D97-AF65-F5344CB8AC3E}">
        <p14:creationId xmlns:p14="http://schemas.microsoft.com/office/powerpoint/2010/main" val="1673341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txBox="1">
            <a:spLocks/>
          </p:cNvSpPr>
          <p:nvPr/>
        </p:nvSpPr>
        <p:spPr>
          <a:xfrm>
            <a:off x="1835696" y="260648"/>
            <a:ext cx="5904656" cy="811561"/>
          </a:xfrm>
          <a:prstGeom prst="rect">
            <a:avLst/>
          </a:prstGeom>
        </p:spPr>
        <p:txBody>
          <a:bodyPr vert="horz" lIns="91440" tIns="45720" rIns="91440" bIns="45720" rtlCol="0" anchor="ctr">
            <a:noAutofit/>
          </a:bodyPr>
          <a:lstStyle>
            <a:lvl1pPr algn="l" defTabSz="914400" rtl="1" eaLnBrk="1" latinLnBrk="0" hangingPunct="1">
              <a:lnSpc>
                <a:spcPct val="100000"/>
              </a:lnSpc>
              <a:spcBef>
                <a:spcPct val="0"/>
              </a:spcBef>
              <a:buNone/>
              <a:defRPr sz="8800" kern="1200" cap="all" spc="-80" baseline="0">
                <a:solidFill>
                  <a:schemeClr val="tx1"/>
                </a:solidFill>
                <a:latin typeface="+mj-lt"/>
                <a:ea typeface="+mj-ea"/>
                <a:cs typeface="+mj-cs"/>
              </a:defRPr>
            </a:lvl1pPr>
          </a:lstStyle>
          <a:p>
            <a:pPr algn="ctr" fontAlgn="auto">
              <a:spcAft>
                <a:spcPts val="0"/>
              </a:spcAft>
            </a:pPr>
            <a:r>
              <a:rPr lang="he-IL" sz="4000" b="1" u="sng" dirty="0" smtClean="0">
                <a:solidFill>
                  <a:srgbClr val="FF0000"/>
                </a:solidFill>
              </a:rPr>
              <a:t>כללי</a:t>
            </a:r>
            <a:endParaRPr lang="he-IL" sz="4000" b="1" u="sng" dirty="0">
              <a:solidFill>
                <a:srgbClr val="FF0000"/>
              </a:solidFill>
            </a:endParaRPr>
          </a:p>
        </p:txBody>
      </p:sp>
      <p:sp>
        <p:nvSpPr>
          <p:cNvPr id="6" name="מציין מיקום תוכן 2"/>
          <p:cNvSpPr>
            <a:spLocks noGrp="1"/>
          </p:cNvSpPr>
          <p:nvPr>
            <p:ph type="subTitle" idx="1"/>
          </p:nvPr>
        </p:nvSpPr>
        <p:spPr>
          <a:xfrm>
            <a:off x="323528" y="1216225"/>
            <a:ext cx="8424936" cy="5453135"/>
          </a:xfrm>
        </p:spPr>
        <p:txBody>
          <a:bodyPr>
            <a:normAutofit fontScale="92500" lnSpcReduction="10000"/>
          </a:bodyPr>
          <a:lstStyle/>
          <a:p>
            <a:pPr algn="r"/>
            <a:r>
              <a:rPr lang="he-IL" sz="3100" dirty="0" smtClean="0">
                <a:solidFill>
                  <a:schemeClr val="tx1"/>
                </a:solidFill>
              </a:rPr>
              <a:t>   </a:t>
            </a:r>
            <a:r>
              <a:rPr lang="he-IL" sz="3400" dirty="0" smtClean="0">
                <a:solidFill>
                  <a:schemeClr val="tx1"/>
                </a:solidFill>
              </a:rPr>
              <a:t> </a:t>
            </a:r>
            <a:r>
              <a:rPr lang="he-IL" sz="3500" u="sng" dirty="0" smtClean="0">
                <a:solidFill>
                  <a:schemeClr val="tx1"/>
                </a:solidFill>
              </a:rPr>
              <a:t>לא זכאים </a:t>
            </a:r>
            <a:r>
              <a:rPr lang="he-IL" sz="3500" dirty="0" smtClean="0">
                <a:solidFill>
                  <a:schemeClr val="tx1"/>
                </a:solidFill>
              </a:rPr>
              <a:t>: </a:t>
            </a:r>
          </a:p>
          <a:p>
            <a:pPr marL="457200" indent="-457200" algn="r">
              <a:spcBef>
                <a:spcPts val="0"/>
              </a:spcBef>
              <a:spcAft>
                <a:spcPts val="0"/>
              </a:spcAft>
              <a:buFont typeface="Arial" panose="020B0604020202020204" pitchFamily="34" charset="0"/>
              <a:buChar char="•"/>
            </a:pPr>
            <a:r>
              <a:rPr lang="he-IL" sz="3500" dirty="0" smtClean="0">
                <a:solidFill>
                  <a:schemeClr val="tx1"/>
                </a:solidFill>
              </a:rPr>
              <a:t>צרכנים שלהם תוספת עלות נטו </a:t>
            </a:r>
            <a:r>
              <a:rPr lang="he-IL" sz="3500" u="sng" dirty="0" smtClean="0">
                <a:solidFill>
                  <a:schemeClr val="tx1"/>
                </a:solidFill>
              </a:rPr>
              <a:t>שלילית</a:t>
            </a:r>
            <a:r>
              <a:rPr lang="he-IL" sz="3500" dirty="0" smtClean="0">
                <a:solidFill>
                  <a:schemeClr val="tx1"/>
                </a:solidFill>
              </a:rPr>
              <a:t>. </a:t>
            </a:r>
          </a:p>
          <a:p>
            <a:pPr marL="457200" indent="-457200" algn="r">
              <a:spcBef>
                <a:spcPts val="0"/>
              </a:spcBef>
              <a:spcAft>
                <a:spcPts val="0"/>
              </a:spcAft>
              <a:buFont typeface="Arial" panose="020B0604020202020204" pitchFamily="34" charset="0"/>
              <a:buChar char="•"/>
            </a:pPr>
            <a:r>
              <a:rPr lang="he-IL" sz="3500" dirty="0" smtClean="0">
                <a:solidFill>
                  <a:schemeClr val="tx1"/>
                </a:solidFill>
              </a:rPr>
              <a:t>צרכנים שסכום הזכאות שלהם (תוספת עלות נטו </a:t>
            </a:r>
            <a:r>
              <a:rPr lang="en-US" sz="3500" dirty="0" smtClean="0">
                <a:solidFill>
                  <a:schemeClr val="tx1"/>
                </a:solidFill>
              </a:rPr>
              <a:t>X</a:t>
            </a:r>
            <a:r>
              <a:rPr lang="he-IL" sz="3500" dirty="0" smtClean="0">
                <a:solidFill>
                  <a:schemeClr val="tx1"/>
                </a:solidFill>
              </a:rPr>
              <a:t> 3 )  קטן מ- </a:t>
            </a:r>
            <a:r>
              <a:rPr lang="he-IL" sz="3500" b="1" dirty="0" smtClean="0">
                <a:solidFill>
                  <a:schemeClr val="tx1"/>
                </a:solidFill>
              </a:rPr>
              <a:t>10,000 </a:t>
            </a:r>
            <a:r>
              <a:rPr lang="he-IL" sz="3500" dirty="0" smtClean="0">
                <a:solidFill>
                  <a:schemeClr val="tx1"/>
                </a:solidFill>
              </a:rPr>
              <a:t>₪. </a:t>
            </a:r>
          </a:p>
          <a:p>
            <a:pPr algn="r">
              <a:spcBef>
                <a:spcPts val="0"/>
              </a:spcBef>
              <a:spcAft>
                <a:spcPts val="0"/>
              </a:spcAft>
            </a:pPr>
            <a:r>
              <a:rPr lang="he-IL" sz="3500" dirty="0">
                <a:solidFill>
                  <a:schemeClr val="tx1"/>
                </a:solidFill>
              </a:rPr>
              <a:t> </a:t>
            </a:r>
            <a:r>
              <a:rPr lang="he-IL" sz="3500" dirty="0" smtClean="0">
                <a:solidFill>
                  <a:schemeClr val="tx1"/>
                </a:solidFill>
              </a:rPr>
              <a:t>  </a:t>
            </a:r>
          </a:p>
          <a:p>
            <a:pPr algn="r">
              <a:spcBef>
                <a:spcPts val="0"/>
              </a:spcBef>
              <a:spcAft>
                <a:spcPts val="0"/>
              </a:spcAft>
            </a:pPr>
            <a:r>
              <a:rPr lang="he-IL" sz="3500" dirty="0" smtClean="0">
                <a:solidFill>
                  <a:schemeClr val="tx1"/>
                </a:solidFill>
              </a:rPr>
              <a:t>    </a:t>
            </a:r>
            <a:r>
              <a:rPr lang="he-IL" sz="3500" u="sng" dirty="0" smtClean="0">
                <a:solidFill>
                  <a:schemeClr val="tx1"/>
                </a:solidFill>
              </a:rPr>
              <a:t>כמויות המים </a:t>
            </a:r>
          </a:p>
          <a:p>
            <a:pPr marL="457200" indent="-457200" algn="r">
              <a:spcBef>
                <a:spcPts val="0"/>
              </a:spcBef>
              <a:spcAft>
                <a:spcPts val="0"/>
              </a:spcAft>
              <a:buFont typeface="Arial" panose="020B0604020202020204" pitchFamily="34" charset="0"/>
              <a:buChar char="•"/>
            </a:pPr>
            <a:r>
              <a:rPr lang="he-IL" sz="3500" dirty="0" smtClean="0">
                <a:solidFill>
                  <a:schemeClr val="tx1"/>
                </a:solidFill>
              </a:rPr>
              <a:t>ממוצע כמויות המים שנצרכו בשלוש השנים </a:t>
            </a:r>
            <a:r>
              <a:rPr lang="he-IL" sz="3500" dirty="0">
                <a:solidFill>
                  <a:schemeClr val="tx1"/>
                </a:solidFill>
              </a:rPr>
              <a:t>2015-2017.</a:t>
            </a:r>
          </a:p>
          <a:p>
            <a:pPr marL="457200" indent="-457200" algn="r">
              <a:buFont typeface="Arial" panose="020B0604020202020204" pitchFamily="34" charset="0"/>
              <a:buChar char="•"/>
            </a:pPr>
            <a:r>
              <a:rPr lang="he-IL" sz="3500" dirty="0" smtClean="0">
                <a:solidFill>
                  <a:schemeClr val="tx1"/>
                </a:solidFill>
              </a:rPr>
              <a:t>לצרכני מ.א. גליל </a:t>
            </a:r>
            <a:r>
              <a:rPr lang="he-IL" sz="3500" dirty="0">
                <a:solidFill>
                  <a:schemeClr val="tx1"/>
                </a:solidFill>
              </a:rPr>
              <a:t>העליון – כמות המים </a:t>
            </a:r>
            <a:r>
              <a:rPr lang="he-IL" sz="3500" dirty="0" smtClean="0">
                <a:solidFill>
                  <a:schemeClr val="tx1"/>
                </a:solidFill>
              </a:rPr>
              <a:t>שנצרכה </a:t>
            </a:r>
            <a:r>
              <a:rPr lang="he-IL" sz="3500" dirty="0">
                <a:solidFill>
                  <a:schemeClr val="tx1"/>
                </a:solidFill>
              </a:rPr>
              <a:t>בשנת </a:t>
            </a:r>
            <a:r>
              <a:rPr lang="he-IL" sz="3500" dirty="0" smtClean="0">
                <a:solidFill>
                  <a:schemeClr val="tx1"/>
                </a:solidFill>
              </a:rPr>
              <a:t>2015.</a:t>
            </a:r>
            <a:endParaRPr lang="he-IL" sz="3500" dirty="0">
              <a:solidFill>
                <a:schemeClr val="tx1"/>
              </a:solidFill>
            </a:endParaRPr>
          </a:p>
          <a:p>
            <a:pPr marL="457200" indent="-457200" algn="r">
              <a:spcBef>
                <a:spcPts val="0"/>
              </a:spcBef>
              <a:spcAft>
                <a:spcPts val="0"/>
              </a:spcAft>
              <a:buFont typeface="Arial" panose="020B0604020202020204" pitchFamily="34" charset="0"/>
              <a:buChar char="•"/>
            </a:pPr>
            <a:r>
              <a:rPr lang="he-IL" sz="3500" dirty="0" smtClean="0">
                <a:solidFill>
                  <a:schemeClr val="tx1"/>
                </a:solidFill>
              </a:rPr>
              <a:t>נתוני כמויות המים התקבלו מרשות המים. </a:t>
            </a:r>
            <a:endParaRPr lang="he-IL" sz="3500" dirty="0"/>
          </a:p>
        </p:txBody>
      </p:sp>
    </p:spTree>
    <p:extLst>
      <p:ext uri="{BB962C8B-B14F-4D97-AF65-F5344CB8AC3E}">
        <p14:creationId xmlns:p14="http://schemas.microsoft.com/office/powerpoint/2010/main" val="6737834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395536" y="288462"/>
            <a:ext cx="8208912" cy="908290"/>
          </a:xfrm>
        </p:spPr>
        <p:txBody>
          <a:bodyPr/>
          <a:lstStyle/>
          <a:p>
            <a:pPr algn="r"/>
            <a:r>
              <a:rPr lang="he-IL" sz="4000" b="1" u="sng" dirty="0" smtClean="0">
                <a:solidFill>
                  <a:srgbClr val="FF0000"/>
                </a:solidFill>
              </a:rPr>
              <a:t>חישוב סכום הזכאות למפיק פרטי</a:t>
            </a:r>
            <a:endParaRPr lang="he-IL" sz="4000" b="1" u="sng" dirty="0">
              <a:solidFill>
                <a:srgbClr val="FF0000"/>
              </a:solidFill>
            </a:endParaRPr>
          </a:p>
        </p:txBody>
      </p:sp>
      <p:sp>
        <p:nvSpPr>
          <p:cNvPr id="3" name="מציין מיקום תוכן 2"/>
          <p:cNvSpPr>
            <a:spLocks noGrp="1"/>
          </p:cNvSpPr>
          <p:nvPr>
            <p:ph type="subTitle" idx="1"/>
          </p:nvPr>
        </p:nvSpPr>
        <p:spPr>
          <a:xfrm>
            <a:off x="251520" y="1196752"/>
            <a:ext cx="8568952" cy="5472608"/>
          </a:xfrm>
        </p:spPr>
        <p:txBody>
          <a:bodyPr>
            <a:normAutofit/>
          </a:bodyPr>
          <a:lstStyle/>
          <a:p>
            <a:pPr algn="r">
              <a:spcBef>
                <a:spcPts val="0"/>
              </a:spcBef>
              <a:spcAft>
                <a:spcPts val="0"/>
              </a:spcAft>
            </a:pPr>
            <a:r>
              <a:rPr lang="he-IL" sz="2400" dirty="0">
                <a:solidFill>
                  <a:schemeClr val="tx1"/>
                </a:solidFill>
              </a:rPr>
              <a:t> </a:t>
            </a:r>
            <a:r>
              <a:rPr lang="he-IL" sz="2400" dirty="0" smtClean="0">
                <a:solidFill>
                  <a:schemeClr val="tx1"/>
                </a:solidFill>
              </a:rPr>
              <a:t>    </a:t>
            </a:r>
            <a:r>
              <a:rPr lang="he-IL" sz="2800" b="1" u="sng" dirty="0" smtClean="0">
                <a:solidFill>
                  <a:srgbClr val="0070C0"/>
                </a:solidFill>
              </a:rPr>
              <a:t>תוספת עלות (מהתייקרות הפקה פרטית)</a:t>
            </a:r>
            <a:r>
              <a:rPr lang="en-US" sz="2800" b="1" dirty="0" smtClean="0">
                <a:solidFill>
                  <a:srgbClr val="0070C0"/>
                </a:solidFill>
              </a:rPr>
              <a:t> = </a:t>
            </a:r>
            <a:endParaRPr lang="he-IL" sz="2800" b="1" dirty="0">
              <a:solidFill>
                <a:srgbClr val="0070C0"/>
              </a:solidFill>
            </a:endParaRPr>
          </a:p>
          <a:p>
            <a:pPr marL="457200" indent="-457200" algn="r">
              <a:spcBef>
                <a:spcPts val="0"/>
              </a:spcBef>
              <a:spcAft>
                <a:spcPts val="0"/>
              </a:spcAft>
              <a:buFont typeface="Arial" panose="020B0604020202020204" pitchFamily="34" charset="0"/>
              <a:buChar char="•"/>
            </a:pPr>
            <a:r>
              <a:rPr lang="he-IL" sz="2800" dirty="0" smtClean="0">
                <a:solidFill>
                  <a:schemeClr val="tx1"/>
                </a:solidFill>
              </a:rPr>
              <a:t>(עלות מוכרת – היטל 2016 – תעריף יעד) </a:t>
            </a:r>
            <a:r>
              <a:rPr lang="en-US" sz="2800" dirty="0" smtClean="0">
                <a:solidFill>
                  <a:schemeClr val="tx1"/>
                </a:solidFill>
              </a:rPr>
              <a:t>X</a:t>
            </a:r>
            <a:r>
              <a:rPr lang="he-IL" sz="2800" dirty="0" smtClean="0">
                <a:solidFill>
                  <a:schemeClr val="tx1"/>
                </a:solidFill>
              </a:rPr>
              <a:t> כמות</a:t>
            </a:r>
            <a:endParaRPr lang="en-US" sz="2800" dirty="0" smtClean="0">
              <a:solidFill>
                <a:schemeClr val="tx1"/>
              </a:solidFill>
            </a:endParaRPr>
          </a:p>
          <a:p>
            <a:pPr algn="r"/>
            <a:endParaRPr lang="he-IL" sz="2800" dirty="0" smtClean="0">
              <a:solidFill>
                <a:schemeClr val="tx1"/>
              </a:solidFill>
            </a:endParaRPr>
          </a:p>
          <a:p>
            <a:pPr algn="r">
              <a:spcBef>
                <a:spcPts val="0"/>
              </a:spcBef>
              <a:spcAft>
                <a:spcPts val="0"/>
              </a:spcAft>
            </a:pPr>
            <a:r>
              <a:rPr lang="he-IL" sz="2800" b="1" dirty="0" smtClean="0">
                <a:solidFill>
                  <a:srgbClr val="0070C0"/>
                </a:solidFill>
              </a:rPr>
              <a:t>   </a:t>
            </a:r>
            <a:r>
              <a:rPr lang="he-IL" sz="2800" b="1" u="sng" dirty="0" smtClean="0">
                <a:solidFill>
                  <a:srgbClr val="0070C0"/>
                </a:solidFill>
              </a:rPr>
              <a:t>הוזלת מקורות</a:t>
            </a:r>
            <a:r>
              <a:rPr lang="en-US" sz="2800" b="1" dirty="0" smtClean="0">
                <a:solidFill>
                  <a:srgbClr val="0070C0"/>
                </a:solidFill>
              </a:rPr>
              <a:t> = </a:t>
            </a:r>
            <a:endParaRPr lang="he-IL" sz="2800" dirty="0" smtClean="0">
              <a:solidFill>
                <a:schemeClr val="tx1"/>
              </a:solidFill>
            </a:endParaRPr>
          </a:p>
          <a:p>
            <a:pPr marL="457200" indent="-457200" algn="r">
              <a:spcBef>
                <a:spcPts val="0"/>
              </a:spcBef>
              <a:spcAft>
                <a:spcPts val="0"/>
              </a:spcAft>
              <a:buFont typeface="Arial" panose="020B0604020202020204" pitchFamily="34" charset="0"/>
              <a:buChar char="•"/>
            </a:pPr>
            <a:r>
              <a:rPr lang="he-IL" sz="2800" dirty="0" smtClean="0">
                <a:solidFill>
                  <a:schemeClr val="tx1"/>
                </a:solidFill>
              </a:rPr>
              <a:t>(תעריף יעד משוקלל– תעריף לפני יולי 2017) </a:t>
            </a:r>
            <a:r>
              <a:rPr lang="en-US" sz="2800" dirty="0" smtClean="0">
                <a:solidFill>
                  <a:schemeClr val="tx1"/>
                </a:solidFill>
              </a:rPr>
              <a:t>X</a:t>
            </a:r>
            <a:r>
              <a:rPr lang="he-IL" sz="2800" dirty="0" smtClean="0">
                <a:solidFill>
                  <a:schemeClr val="tx1"/>
                </a:solidFill>
              </a:rPr>
              <a:t>כמות</a:t>
            </a:r>
            <a:endParaRPr lang="he-IL" sz="2800" b="1" u="sng" dirty="0">
              <a:solidFill>
                <a:srgbClr val="0070C0"/>
              </a:solidFill>
              <a:latin typeface="+mn-lt"/>
            </a:endParaRPr>
          </a:p>
          <a:p>
            <a:pPr marL="457200" indent="-457200" algn="r">
              <a:spcBef>
                <a:spcPts val="0"/>
              </a:spcBef>
              <a:spcAft>
                <a:spcPts val="0"/>
              </a:spcAft>
              <a:buFont typeface="Arial" panose="020B0604020202020204" pitchFamily="34" charset="0"/>
              <a:buChar char="•"/>
            </a:pPr>
            <a:endParaRPr lang="en-US" sz="2800" b="1" u="sng" dirty="0" smtClean="0">
              <a:solidFill>
                <a:srgbClr val="0070C0"/>
              </a:solidFill>
            </a:endParaRPr>
          </a:p>
          <a:p>
            <a:pPr algn="r">
              <a:spcBef>
                <a:spcPts val="0"/>
              </a:spcBef>
              <a:spcAft>
                <a:spcPts val="0"/>
              </a:spcAft>
            </a:pPr>
            <a:r>
              <a:rPr lang="he-IL" sz="2800" b="1" dirty="0" smtClean="0">
                <a:solidFill>
                  <a:srgbClr val="0070C0"/>
                </a:solidFill>
              </a:rPr>
              <a:t>   </a:t>
            </a:r>
            <a:r>
              <a:rPr lang="he-IL" sz="2800" b="1" u="sng" dirty="0" smtClean="0">
                <a:solidFill>
                  <a:srgbClr val="0070C0"/>
                </a:solidFill>
              </a:rPr>
              <a:t>תוספת </a:t>
            </a:r>
            <a:r>
              <a:rPr lang="he-IL" sz="2800" b="1" u="sng" dirty="0">
                <a:solidFill>
                  <a:srgbClr val="0070C0"/>
                </a:solidFill>
              </a:rPr>
              <a:t>עלות </a:t>
            </a:r>
            <a:r>
              <a:rPr lang="he-IL" sz="2800" b="1" u="sng" dirty="0" smtClean="0">
                <a:solidFill>
                  <a:srgbClr val="0070C0"/>
                </a:solidFill>
              </a:rPr>
              <a:t>נטו</a:t>
            </a:r>
            <a:r>
              <a:rPr lang="he-IL" sz="2800" b="1" dirty="0" smtClean="0">
                <a:solidFill>
                  <a:srgbClr val="0070C0"/>
                </a:solidFill>
              </a:rPr>
              <a:t> =</a:t>
            </a:r>
            <a:endParaRPr lang="he-IL" sz="2800" dirty="0" smtClean="0">
              <a:solidFill>
                <a:schemeClr val="tx1"/>
              </a:solidFill>
            </a:endParaRPr>
          </a:p>
          <a:p>
            <a:pPr marL="457200" indent="-457200" algn="r">
              <a:spcBef>
                <a:spcPts val="0"/>
              </a:spcBef>
              <a:spcAft>
                <a:spcPts val="0"/>
              </a:spcAft>
              <a:buFont typeface="Arial" panose="020B0604020202020204" pitchFamily="34" charset="0"/>
              <a:buChar char="•"/>
            </a:pPr>
            <a:r>
              <a:rPr lang="en-US" sz="2800" dirty="0" smtClean="0">
                <a:solidFill>
                  <a:schemeClr val="tx1"/>
                </a:solidFill>
              </a:rPr>
              <a:t>)</a:t>
            </a:r>
            <a:r>
              <a:rPr lang="he-IL" sz="2800" dirty="0" smtClean="0">
                <a:solidFill>
                  <a:schemeClr val="tx1"/>
                </a:solidFill>
              </a:rPr>
              <a:t>הוזלת מקורות –</a:t>
            </a:r>
            <a:r>
              <a:rPr lang="en-US" sz="2800" dirty="0" smtClean="0">
                <a:solidFill>
                  <a:schemeClr val="tx1"/>
                </a:solidFill>
              </a:rPr>
              <a:t>(</a:t>
            </a:r>
            <a:r>
              <a:rPr lang="he-IL" sz="2800" dirty="0" smtClean="0">
                <a:solidFill>
                  <a:schemeClr val="tx1"/>
                </a:solidFill>
              </a:rPr>
              <a:t> + תוספת עלות 	</a:t>
            </a:r>
            <a:r>
              <a:rPr lang="he-IL" sz="2400" b="1" dirty="0" smtClean="0"/>
              <a:t>	</a:t>
            </a:r>
            <a:r>
              <a:rPr lang="he-IL" sz="2400" b="1" dirty="0"/>
              <a:t>	</a:t>
            </a:r>
          </a:p>
          <a:p>
            <a:pPr algn="r">
              <a:spcBef>
                <a:spcPts val="0"/>
              </a:spcBef>
              <a:spcAft>
                <a:spcPts val="0"/>
              </a:spcAft>
            </a:pPr>
            <a:endParaRPr lang="he-IL" sz="2400" b="1" dirty="0" smtClean="0"/>
          </a:p>
          <a:p>
            <a:pPr algn="r">
              <a:spcBef>
                <a:spcPts val="0"/>
              </a:spcBef>
              <a:spcAft>
                <a:spcPts val="0"/>
              </a:spcAft>
            </a:pPr>
            <a:r>
              <a:rPr lang="he-IL" sz="2400" b="1" dirty="0"/>
              <a:t>	 </a:t>
            </a:r>
            <a:r>
              <a:rPr lang="he-IL" sz="2400" b="1" dirty="0" smtClean="0"/>
              <a:t>    </a:t>
            </a:r>
            <a:r>
              <a:rPr lang="he-IL" sz="3200" b="1" dirty="0" smtClean="0"/>
              <a:t>חישוב סכום הזכאות (₪)</a:t>
            </a:r>
            <a:r>
              <a:rPr lang="en-US" sz="3200" b="1" dirty="0" smtClean="0"/>
              <a:t> = </a:t>
            </a:r>
            <a:endParaRPr lang="he-IL" sz="3200" b="1" dirty="0"/>
          </a:p>
          <a:p>
            <a:pPr algn="r"/>
            <a:r>
              <a:rPr lang="he-IL" sz="3200" b="1" dirty="0" smtClean="0"/>
              <a:t>                תוספת עלות נטו </a:t>
            </a:r>
            <a:r>
              <a:rPr lang="en-US" sz="3200" b="1" dirty="0" smtClean="0"/>
              <a:t>X</a:t>
            </a:r>
            <a:r>
              <a:rPr lang="he-IL" sz="3200" b="1" dirty="0" smtClean="0"/>
              <a:t> 3 </a:t>
            </a:r>
          </a:p>
          <a:p>
            <a:pPr algn="r"/>
            <a:endParaRPr lang="he-IL" sz="3200" b="1" dirty="0" smtClean="0"/>
          </a:p>
          <a:p>
            <a:pPr algn="r"/>
            <a:endParaRPr lang="he-IL" sz="3600" b="1" dirty="0" smtClean="0">
              <a:solidFill>
                <a:schemeClr val="tx1"/>
              </a:solidFill>
            </a:endParaRPr>
          </a:p>
        </p:txBody>
      </p:sp>
      <p:sp>
        <p:nvSpPr>
          <p:cNvPr id="4" name="מלבן 3"/>
          <p:cNvSpPr/>
          <p:nvPr/>
        </p:nvSpPr>
        <p:spPr>
          <a:xfrm>
            <a:off x="1619672" y="5157192"/>
            <a:ext cx="6048672" cy="12241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28456818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טבלה 5"/>
          <p:cNvGraphicFramePr>
            <a:graphicFrameLocks noGrp="1"/>
          </p:cNvGraphicFramePr>
          <p:nvPr>
            <p:extLst>
              <p:ext uri="{D42A27DB-BD31-4B8C-83A1-F6EECF244321}">
                <p14:modId xmlns:p14="http://schemas.microsoft.com/office/powerpoint/2010/main" val="1988237812"/>
              </p:ext>
            </p:extLst>
          </p:nvPr>
        </p:nvGraphicFramePr>
        <p:xfrm>
          <a:off x="194528" y="1268760"/>
          <a:ext cx="8584982" cy="4904616"/>
        </p:xfrm>
        <a:graphic>
          <a:graphicData uri="http://schemas.openxmlformats.org/drawingml/2006/table">
            <a:tbl>
              <a:tblPr rtl="1" firstRow="1" bandRow="1">
                <a:tableStyleId>{F5AB1C69-6EDB-4FF4-983F-18BD219EF322}</a:tableStyleId>
              </a:tblPr>
              <a:tblGrid>
                <a:gridCol w="1165582">
                  <a:extLst>
                    <a:ext uri="{9D8B030D-6E8A-4147-A177-3AD203B41FA5}">
                      <a16:colId xmlns:a16="http://schemas.microsoft.com/office/drawing/2014/main" xmlns="" val="20000"/>
                    </a:ext>
                  </a:extLst>
                </a:gridCol>
                <a:gridCol w="1189628">
                  <a:extLst>
                    <a:ext uri="{9D8B030D-6E8A-4147-A177-3AD203B41FA5}">
                      <a16:colId xmlns:a16="http://schemas.microsoft.com/office/drawing/2014/main" xmlns="" val="20001"/>
                    </a:ext>
                  </a:extLst>
                </a:gridCol>
                <a:gridCol w="932200">
                  <a:extLst>
                    <a:ext uri="{9D8B030D-6E8A-4147-A177-3AD203B41FA5}">
                      <a16:colId xmlns:a16="http://schemas.microsoft.com/office/drawing/2014/main" xmlns="" val="20002"/>
                    </a:ext>
                  </a:extLst>
                </a:gridCol>
                <a:gridCol w="1380150">
                  <a:extLst>
                    <a:ext uri="{9D8B030D-6E8A-4147-A177-3AD203B41FA5}">
                      <a16:colId xmlns:a16="http://schemas.microsoft.com/office/drawing/2014/main" xmlns="" val="20003"/>
                    </a:ext>
                  </a:extLst>
                </a:gridCol>
                <a:gridCol w="1414552">
                  <a:extLst>
                    <a:ext uri="{9D8B030D-6E8A-4147-A177-3AD203B41FA5}">
                      <a16:colId xmlns:a16="http://schemas.microsoft.com/office/drawing/2014/main" xmlns="" val="20006"/>
                    </a:ext>
                  </a:extLst>
                </a:gridCol>
                <a:gridCol w="1357846">
                  <a:extLst>
                    <a:ext uri="{9D8B030D-6E8A-4147-A177-3AD203B41FA5}">
                      <a16:colId xmlns:a16="http://schemas.microsoft.com/office/drawing/2014/main" xmlns="" val="746288571"/>
                    </a:ext>
                  </a:extLst>
                </a:gridCol>
                <a:gridCol w="1145024">
                  <a:extLst>
                    <a:ext uri="{9D8B030D-6E8A-4147-A177-3AD203B41FA5}">
                      <a16:colId xmlns:a16="http://schemas.microsoft.com/office/drawing/2014/main" xmlns="" val="3947243084"/>
                    </a:ext>
                  </a:extLst>
                </a:gridCol>
              </a:tblGrid>
              <a:tr h="2161416">
                <a:tc>
                  <a:txBody>
                    <a:bodyPr/>
                    <a:lstStyle/>
                    <a:p>
                      <a:pPr marL="0" algn="r" defTabSz="914400" rtl="1" eaLnBrk="1" latinLnBrk="0" hangingPunct="1">
                        <a:spcAft>
                          <a:spcPts val="0"/>
                        </a:spcAft>
                      </a:pPr>
                      <a:endParaRPr lang="en-US" sz="3000" b="0" kern="1200" dirty="0">
                        <a:solidFill>
                          <a:srgbClr val="FF0000"/>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1" eaLnBrk="1" latinLnBrk="0" hangingPunct="1">
                        <a:spcAft>
                          <a:spcPts val="0"/>
                        </a:spcAft>
                      </a:pPr>
                      <a:endParaRPr lang="en-US" sz="3000" b="0" kern="1200" dirty="0">
                        <a:solidFill>
                          <a:srgbClr val="FF0000"/>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1" eaLnBrk="1" latinLnBrk="0" hangingPunct="1">
                        <a:spcAft>
                          <a:spcPts val="0"/>
                        </a:spcAft>
                      </a:pPr>
                      <a:r>
                        <a:rPr lang="he-IL" sz="2800" kern="1200" dirty="0" smtClean="0">
                          <a:solidFill>
                            <a:schemeClr val="tx1"/>
                          </a:solidFill>
                          <a:effectLst/>
                        </a:rPr>
                        <a:t>לפני יולי 2017</a:t>
                      </a:r>
                      <a:endParaRPr lang="en-US" sz="2800" b="0" kern="1200" dirty="0">
                        <a:solidFill>
                          <a:schemeClr val="tx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1" eaLnBrk="1" latinLnBrk="0" hangingPunct="1">
                        <a:spcAft>
                          <a:spcPts val="0"/>
                        </a:spcAft>
                      </a:pPr>
                      <a:r>
                        <a:rPr lang="he-IL" sz="2800" kern="1200" dirty="0" smtClean="0">
                          <a:solidFill>
                            <a:schemeClr val="tx1"/>
                          </a:solidFill>
                          <a:effectLst/>
                        </a:rPr>
                        <a:t>1.7.17 - 30.6.19</a:t>
                      </a:r>
                      <a:endParaRPr lang="he-IL" sz="28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1" eaLnBrk="1" latinLnBrk="0" hangingPunct="1">
                        <a:spcAft>
                          <a:spcPts val="0"/>
                        </a:spcAft>
                      </a:pPr>
                      <a:r>
                        <a:rPr lang="he-IL" sz="2800" kern="1200" dirty="0" smtClean="0">
                          <a:solidFill>
                            <a:schemeClr val="tx1"/>
                          </a:solidFill>
                          <a:effectLst/>
                        </a:rPr>
                        <a:t>1.7.19 - 30.6.22 </a:t>
                      </a:r>
                      <a:r>
                        <a:rPr lang="he-IL" sz="2800" kern="1200" dirty="0" smtClean="0">
                          <a:solidFill>
                            <a:srgbClr val="0070C0"/>
                          </a:solidFill>
                          <a:effectLst/>
                        </a:rPr>
                        <a:t>(תעריף</a:t>
                      </a:r>
                      <a:r>
                        <a:rPr lang="he-IL" sz="2800" kern="1200" baseline="0" dirty="0" smtClean="0">
                          <a:solidFill>
                            <a:srgbClr val="0070C0"/>
                          </a:solidFill>
                          <a:effectLst/>
                        </a:rPr>
                        <a:t> יעד)</a:t>
                      </a:r>
                      <a:endParaRPr lang="he-IL" sz="2800" b="0" kern="1200" dirty="0">
                        <a:solidFill>
                          <a:srgbClr val="0070C0"/>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1" eaLnBrk="1" latinLnBrk="0" hangingPunct="1">
                        <a:spcAft>
                          <a:spcPts val="0"/>
                        </a:spcAft>
                      </a:pPr>
                      <a:r>
                        <a:rPr lang="he-IL" sz="2800" b="1" kern="1200" dirty="0" smtClean="0">
                          <a:solidFill>
                            <a:schemeClr val="tx1"/>
                          </a:solidFill>
                          <a:effectLst/>
                          <a:latin typeface="+mn-lt"/>
                          <a:ea typeface="+mn-ea"/>
                          <a:cs typeface="+mn-cs"/>
                        </a:rPr>
                        <a:t>משוקלל</a:t>
                      </a:r>
                      <a:endParaRPr lang="he-IL" sz="2800" b="1"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1" eaLnBrk="1" latinLnBrk="0" hangingPunct="1">
                        <a:spcAft>
                          <a:spcPts val="0"/>
                        </a:spcAft>
                      </a:pPr>
                      <a:r>
                        <a:rPr lang="he-IL" sz="2800" b="1" kern="1200" dirty="0" smtClean="0">
                          <a:solidFill>
                            <a:schemeClr val="tx1"/>
                          </a:solidFill>
                          <a:effectLst/>
                          <a:latin typeface="+mn-lt"/>
                          <a:ea typeface="+mn-ea"/>
                          <a:cs typeface="+mn-cs"/>
                        </a:rPr>
                        <a:t>תעריף נטו הוזלה</a:t>
                      </a:r>
                      <a:endParaRPr lang="he-IL" sz="2800" b="1"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467856">
                <a:tc>
                  <a:txBody>
                    <a:bodyPr/>
                    <a:lstStyle/>
                    <a:p>
                      <a:pPr algn="r" rtl="1">
                        <a:spcAft>
                          <a:spcPts val="0"/>
                        </a:spcAft>
                      </a:pPr>
                      <a:r>
                        <a:rPr lang="he-IL" sz="2800" kern="1200" dirty="0" smtClean="0">
                          <a:effectLst/>
                        </a:rPr>
                        <a:t>תעריף מקורות</a:t>
                      </a:r>
                      <a:endParaRPr lang="en-US" sz="2800" b="0" kern="1200" dirty="0">
                        <a:solidFill>
                          <a:schemeClr val="tx1">
                            <a:lumMod val="50000"/>
                          </a:schemeClr>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1">
                        <a:spcAft>
                          <a:spcPts val="0"/>
                        </a:spcAft>
                      </a:pPr>
                      <a:r>
                        <a:rPr lang="he-IL" sz="3000" kern="1200" dirty="0" smtClean="0">
                          <a:effectLst/>
                        </a:rPr>
                        <a:t>אזורים עם חלופה</a:t>
                      </a:r>
                      <a:endParaRPr lang="en-US" sz="3000" b="0" kern="1200" dirty="0">
                        <a:solidFill>
                          <a:schemeClr val="tx1">
                            <a:lumMod val="50000"/>
                          </a:schemeClr>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1">
                        <a:spcAft>
                          <a:spcPts val="0"/>
                        </a:spcAft>
                      </a:pPr>
                      <a:r>
                        <a:rPr lang="he-IL" sz="3000" b="0" kern="1200" dirty="0" smtClean="0">
                          <a:solidFill>
                            <a:schemeClr val="dk1"/>
                          </a:solidFill>
                          <a:effectLst/>
                          <a:latin typeface="+mn-lt"/>
                          <a:ea typeface="+mn-ea"/>
                          <a:cs typeface="+mn-cs"/>
                        </a:rPr>
                        <a:t>2.5</a:t>
                      </a:r>
                      <a:endParaRPr lang="en-US" sz="3000" b="0" kern="1200" dirty="0">
                        <a:solidFill>
                          <a:schemeClr val="tx1">
                            <a:lumMod val="50000"/>
                          </a:schemeClr>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1" eaLnBrk="1" latinLnBrk="0" hangingPunct="1">
                        <a:spcAft>
                          <a:spcPts val="0"/>
                        </a:spcAft>
                      </a:pPr>
                      <a:r>
                        <a:rPr lang="he-IL" sz="3000" kern="1200" dirty="0" smtClean="0">
                          <a:effectLst/>
                        </a:rPr>
                        <a:t>1.98</a:t>
                      </a:r>
                      <a:endParaRPr lang="he-IL" sz="3000" b="0" kern="1200" dirty="0">
                        <a:solidFill>
                          <a:schemeClr val="tx1">
                            <a:lumMod val="50000"/>
                          </a:schemeClr>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1" eaLnBrk="1" latinLnBrk="0" hangingPunct="1">
                        <a:spcAft>
                          <a:spcPts val="0"/>
                        </a:spcAft>
                      </a:pPr>
                      <a:r>
                        <a:rPr lang="he-IL" sz="3000" b="1" kern="1200" dirty="0" smtClean="0">
                          <a:effectLst/>
                        </a:rPr>
                        <a:t>1.81</a:t>
                      </a:r>
                      <a:endParaRPr lang="he-IL" sz="3000" b="1" kern="1200" dirty="0">
                        <a:solidFill>
                          <a:schemeClr val="tx1">
                            <a:lumMod val="50000"/>
                          </a:schemeClr>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1" eaLnBrk="1" latinLnBrk="0" hangingPunct="1">
                        <a:spcAft>
                          <a:spcPts val="0"/>
                        </a:spcAft>
                      </a:pPr>
                      <a:r>
                        <a:rPr lang="he-IL" sz="3000" b="0" kern="1200" dirty="0" smtClean="0">
                          <a:solidFill>
                            <a:schemeClr val="tx1">
                              <a:lumMod val="50000"/>
                            </a:schemeClr>
                          </a:solidFill>
                          <a:effectLst/>
                          <a:latin typeface="+mn-lt"/>
                          <a:ea typeface="+mn-ea"/>
                          <a:cs typeface="+mn-cs"/>
                        </a:rPr>
                        <a:t>1.878</a:t>
                      </a:r>
                      <a:endParaRPr lang="he-IL" sz="3000" b="0" kern="1200" dirty="0">
                        <a:solidFill>
                          <a:schemeClr val="tx1">
                            <a:lumMod val="50000"/>
                          </a:schemeClr>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1" eaLnBrk="1" latinLnBrk="0" hangingPunct="1">
                        <a:spcAft>
                          <a:spcPts val="0"/>
                        </a:spcAft>
                      </a:pPr>
                      <a:r>
                        <a:rPr lang="he-IL" sz="3000" b="0" kern="1200" dirty="0" smtClean="0">
                          <a:solidFill>
                            <a:schemeClr val="tx1">
                              <a:lumMod val="50000"/>
                            </a:schemeClr>
                          </a:solidFill>
                          <a:effectLst/>
                          <a:latin typeface="+mn-lt"/>
                          <a:ea typeface="+mn-ea"/>
                          <a:cs typeface="+mn-cs"/>
                        </a:rPr>
                        <a:t>0.62</a:t>
                      </a:r>
                      <a:endParaRPr lang="he-IL" sz="3000" b="0" kern="1200" dirty="0">
                        <a:solidFill>
                          <a:schemeClr val="tx1">
                            <a:lumMod val="50000"/>
                          </a:schemeClr>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467856">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2800" b="0" kern="1200" dirty="0" smtClean="0">
                          <a:solidFill>
                            <a:schemeClr val="tx1">
                              <a:lumMod val="50000"/>
                            </a:schemeClr>
                          </a:solidFill>
                          <a:effectLst/>
                          <a:latin typeface="+mn-lt"/>
                          <a:ea typeface="+mn-ea"/>
                          <a:cs typeface="+mn-cs"/>
                        </a:rPr>
                        <a:t>תעריף מקורות</a:t>
                      </a:r>
                      <a:endParaRPr lang="en-US" sz="2800" b="0" kern="1200" dirty="0" smtClean="0">
                        <a:solidFill>
                          <a:schemeClr val="tx1">
                            <a:lumMod val="50000"/>
                          </a:schemeClr>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1">
                        <a:spcAft>
                          <a:spcPts val="0"/>
                        </a:spcAft>
                      </a:pPr>
                      <a:r>
                        <a:rPr lang="he-IL" sz="3000" b="0" kern="1200" dirty="0" smtClean="0">
                          <a:solidFill>
                            <a:schemeClr val="tx1">
                              <a:lumMod val="50000"/>
                            </a:schemeClr>
                          </a:solidFill>
                          <a:effectLst/>
                          <a:latin typeface="+mn-lt"/>
                          <a:ea typeface="+mn-ea"/>
                          <a:cs typeface="+mn-cs"/>
                        </a:rPr>
                        <a:t>אזורים נעדרי חלופה</a:t>
                      </a:r>
                      <a:endParaRPr lang="en-US" sz="3000" b="0" kern="1200" dirty="0">
                        <a:solidFill>
                          <a:schemeClr val="tx1">
                            <a:lumMod val="50000"/>
                          </a:schemeClr>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1">
                        <a:spcAft>
                          <a:spcPts val="0"/>
                        </a:spcAft>
                      </a:pPr>
                      <a:r>
                        <a:rPr lang="he-IL" sz="3000" b="0" kern="1200" dirty="0" smtClean="0">
                          <a:solidFill>
                            <a:schemeClr val="dk1"/>
                          </a:solidFill>
                          <a:effectLst/>
                          <a:latin typeface="+mn-lt"/>
                          <a:ea typeface="+mn-ea"/>
                          <a:cs typeface="+mn-cs"/>
                        </a:rPr>
                        <a:t>2.5</a:t>
                      </a:r>
                      <a:endParaRPr lang="en-US" sz="3000" b="0" kern="1200" dirty="0">
                        <a:solidFill>
                          <a:schemeClr val="tx1">
                            <a:lumMod val="50000"/>
                          </a:schemeClr>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1" eaLnBrk="1" latinLnBrk="0" hangingPunct="1">
                        <a:spcAft>
                          <a:spcPts val="0"/>
                        </a:spcAft>
                      </a:pPr>
                      <a:r>
                        <a:rPr lang="he-IL" sz="3000" kern="1200" dirty="0" smtClean="0">
                          <a:effectLst/>
                        </a:rPr>
                        <a:t>1.98</a:t>
                      </a:r>
                      <a:endParaRPr lang="he-IL" sz="3000" b="0" kern="1200" dirty="0">
                        <a:solidFill>
                          <a:schemeClr val="tx1">
                            <a:lumMod val="50000"/>
                          </a:schemeClr>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1" eaLnBrk="1" latinLnBrk="0" hangingPunct="1">
                        <a:spcAft>
                          <a:spcPts val="0"/>
                        </a:spcAft>
                      </a:pPr>
                      <a:r>
                        <a:rPr lang="he-IL" sz="3000" b="1" kern="1200" dirty="0" smtClean="0">
                          <a:solidFill>
                            <a:schemeClr val="tx1">
                              <a:lumMod val="50000"/>
                            </a:schemeClr>
                          </a:solidFill>
                          <a:effectLst/>
                          <a:latin typeface="+mn-lt"/>
                          <a:ea typeface="+mn-ea"/>
                          <a:cs typeface="+mn-cs"/>
                        </a:rPr>
                        <a:t>1.54</a:t>
                      </a:r>
                      <a:endParaRPr lang="he-IL" sz="3000" b="1" kern="1200" dirty="0">
                        <a:solidFill>
                          <a:schemeClr val="tx1">
                            <a:lumMod val="50000"/>
                          </a:schemeClr>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1" eaLnBrk="1" latinLnBrk="0" hangingPunct="1">
                        <a:spcAft>
                          <a:spcPts val="0"/>
                        </a:spcAft>
                      </a:pPr>
                      <a:r>
                        <a:rPr lang="he-IL" sz="3000" b="0" kern="1200" dirty="0" smtClean="0">
                          <a:solidFill>
                            <a:schemeClr val="tx1">
                              <a:lumMod val="50000"/>
                            </a:schemeClr>
                          </a:solidFill>
                          <a:effectLst/>
                          <a:latin typeface="+mn-lt"/>
                          <a:ea typeface="+mn-ea"/>
                          <a:cs typeface="+mn-cs"/>
                        </a:rPr>
                        <a:t>1.716</a:t>
                      </a:r>
                      <a:endParaRPr lang="he-IL" sz="3000" b="0" kern="1200" dirty="0">
                        <a:solidFill>
                          <a:schemeClr val="tx1">
                            <a:lumMod val="50000"/>
                          </a:schemeClr>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1" eaLnBrk="1" latinLnBrk="0" hangingPunct="1">
                        <a:spcAft>
                          <a:spcPts val="0"/>
                        </a:spcAft>
                      </a:pPr>
                      <a:r>
                        <a:rPr lang="he-IL" sz="3000" b="0" kern="1200" dirty="0" smtClean="0">
                          <a:solidFill>
                            <a:schemeClr val="tx1">
                              <a:lumMod val="50000"/>
                            </a:schemeClr>
                          </a:solidFill>
                          <a:effectLst/>
                          <a:latin typeface="+mn-lt"/>
                          <a:ea typeface="+mn-ea"/>
                          <a:cs typeface="+mn-cs"/>
                        </a:rPr>
                        <a:t>0.78</a:t>
                      </a:r>
                      <a:endParaRPr lang="he-IL" sz="3000" b="0" kern="1200" dirty="0">
                        <a:solidFill>
                          <a:schemeClr val="tx1">
                            <a:lumMod val="50000"/>
                          </a:schemeClr>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288480801"/>
                  </a:ext>
                </a:extLst>
              </a:tr>
            </a:tbl>
          </a:graphicData>
        </a:graphic>
      </p:graphicFrame>
      <p:sp>
        <p:nvSpPr>
          <p:cNvPr id="7" name="כותרת 1"/>
          <p:cNvSpPr>
            <a:spLocks noGrp="1"/>
          </p:cNvSpPr>
          <p:nvPr>
            <p:ph type="ctrTitle"/>
          </p:nvPr>
        </p:nvSpPr>
        <p:spPr>
          <a:xfrm>
            <a:off x="467544" y="116633"/>
            <a:ext cx="8064896" cy="792088"/>
          </a:xfrm>
        </p:spPr>
        <p:txBody>
          <a:bodyPr/>
          <a:lstStyle/>
          <a:p>
            <a:pPr algn="ctr"/>
            <a:r>
              <a:rPr lang="he-IL" sz="4000" b="1" u="sng" dirty="0" smtClean="0">
                <a:solidFill>
                  <a:srgbClr val="FF0000"/>
                </a:solidFill>
              </a:rPr>
              <a:t/>
            </a:r>
            <a:br>
              <a:rPr lang="he-IL" sz="4000" b="1" u="sng" dirty="0" smtClean="0">
                <a:solidFill>
                  <a:srgbClr val="FF0000"/>
                </a:solidFill>
              </a:rPr>
            </a:br>
            <a:r>
              <a:rPr lang="he-IL" sz="4000" b="1" u="sng" dirty="0" smtClean="0">
                <a:solidFill>
                  <a:srgbClr val="FF0000"/>
                </a:solidFill>
              </a:rPr>
              <a:t>תעריפי הוזלת מקורות </a:t>
            </a:r>
            <a:r>
              <a:rPr lang="he-IL" sz="4000" dirty="0" smtClean="0"/>
              <a:t>(</a:t>
            </a:r>
            <a:r>
              <a:rPr lang="he-IL" sz="4000" dirty="0"/>
              <a:t>₪/</a:t>
            </a:r>
            <a:r>
              <a:rPr lang="he-IL" sz="4000" dirty="0" err="1"/>
              <a:t>למ"ק</a:t>
            </a:r>
            <a:r>
              <a:rPr lang="he-IL" sz="4000" dirty="0"/>
              <a:t>)</a:t>
            </a:r>
            <a:r>
              <a:rPr lang="en-US" sz="4000" dirty="0">
                <a:solidFill>
                  <a:schemeClr val="tx1">
                    <a:lumMod val="50000"/>
                  </a:schemeClr>
                </a:solidFill>
              </a:rPr>
              <a:t/>
            </a:r>
            <a:br>
              <a:rPr lang="en-US" sz="4000" dirty="0">
                <a:solidFill>
                  <a:schemeClr val="tx1">
                    <a:lumMod val="50000"/>
                  </a:schemeClr>
                </a:solidFill>
              </a:rPr>
            </a:br>
            <a:endParaRPr lang="he-IL" sz="4000" b="1" u="sng" dirty="0">
              <a:solidFill>
                <a:srgbClr val="FF0000"/>
              </a:solidFill>
            </a:endParaRPr>
          </a:p>
        </p:txBody>
      </p:sp>
    </p:spTree>
    <p:extLst>
      <p:ext uri="{BB962C8B-B14F-4D97-AF65-F5344CB8AC3E}">
        <p14:creationId xmlns:p14="http://schemas.microsoft.com/office/powerpoint/2010/main" val="3333485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טבלה 3"/>
          <p:cNvGraphicFramePr>
            <a:graphicFrameLocks noGrp="1"/>
          </p:cNvGraphicFramePr>
          <p:nvPr>
            <p:extLst>
              <p:ext uri="{D42A27DB-BD31-4B8C-83A1-F6EECF244321}">
                <p14:modId xmlns:p14="http://schemas.microsoft.com/office/powerpoint/2010/main" val="1997702322"/>
              </p:ext>
            </p:extLst>
          </p:nvPr>
        </p:nvGraphicFramePr>
        <p:xfrm>
          <a:off x="358595" y="1083092"/>
          <a:ext cx="8420226" cy="2087095"/>
        </p:xfrm>
        <a:graphic>
          <a:graphicData uri="http://schemas.openxmlformats.org/drawingml/2006/table">
            <a:tbl>
              <a:tblPr rtl="1" firstRow="1" bandRow="1">
                <a:tableStyleId>{F5AB1C69-6EDB-4FF4-983F-18BD219EF322}</a:tableStyleId>
              </a:tblPr>
              <a:tblGrid>
                <a:gridCol w="1036093">
                  <a:extLst>
                    <a:ext uri="{9D8B030D-6E8A-4147-A177-3AD203B41FA5}">
                      <a16:colId xmlns:a16="http://schemas.microsoft.com/office/drawing/2014/main" xmlns="" val="20000"/>
                    </a:ext>
                  </a:extLst>
                </a:gridCol>
                <a:gridCol w="1274268">
                  <a:extLst>
                    <a:ext uri="{9D8B030D-6E8A-4147-A177-3AD203B41FA5}">
                      <a16:colId xmlns:a16="http://schemas.microsoft.com/office/drawing/2014/main" xmlns="" val="20001"/>
                    </a:ext>
                  </a:extLst>
                </a:gridCol>
                <a:gridCol w="1122660">
                  <a:extLst>
                    <a:ext uri="{9D8B030D-6E8A-4147-A177-3AD203B41FA5}">
                      <a16:colId xmlns:a16="http://schemas.microsoft.com/office/drawing/2014/main" xmlns="" val="20002"/>
                    </a:ext>
                  </a:extLst>
                </a:gridCol>
                <a:gridCol w="1221606">
                  <a:extLst>
                    <a:ext uri="{9D8B030D-6E8A-4147-A177-3AD203B41FA5}">
                      <a16:colId xmlns:a16="http://schemas.microsoft.com/office/drawing/2014/main" xmlns="" val="20003"/>
                    </a:ext>
                  </a:extLst>
                </a:gridCol>
                <a:gridCol w="1251690">
                  <a:extLst>
                    <a:ext uri="{9D8B030D-6E8A-4147-A177-3AD203B41FA5}">
                      <a16:colId xmlns:a16="http://schemas.microsoft.com/office/drawing/2014/main" xmlns="" val="20004"/>
                    </a:ext>
                  </a:extLst>
                </a:gridCol>
                <a:gridCol w="1205663">
                  <a:extLst>
                    <a:ext uri="{9D8B030D-6E8A-4147-A177-3AD203B41FA5}">
                      <a16:colId xmlns:a16="http://schemas.microsoft.com/office/drawing/2014/main" xmlns="" val="20005"/>
                    </a:ext>
                  </a:extLst>
                </a:gridCol>
                <a:gridCol w="1308246">
                  <a:extLst>
                    <a:ext uri="{9D8B030D-6E8A-4147-A177-3AD203B41FA5}">
                      <a16:colId xmlns:a16="http://schemas.microsoft.com/office/drawing/2014/main" xmlns="" val="20006"/>
                    </a:ext>
                  </a:extLst>
                </a:gridCol>
              </a:tblGrid>
              <a:tr h="1540727">
                <a:tc>
                  <a:txBody>
                    <a:bodyPr/>
                    <a:lstStyle/>
                    <a:p>
                      <a:pPr marL="0" algn="r" defTabSz="914400" rtl="1" eaLnBrk="1" latinLnBrk="0" hangingPunct="1">
                        <a:spcAft>
                          <a:spcPts val="0"/>
                        </a:spcAft>
                      </a:pPr>
                      <a:r>
                        <a:rPr lang="he-IL" sz="2400" kern="1200" dirty="0" smtClean="0">
                          <a:solidFill>
                            <a:schemeClr val="tx2"/>
                          </a:solidFill>
                          <a:effectLst/>
                        </a:rPr>
                        <a:t>צרכן מפיק פרטי</a:t>
                      </a:r>
                      <a:endParaRPr lang="en-US" sz="2400" b="0" kern="1200" dirty="0">
                        <a:solidFill>
                          <a:schemeClr val="tx2"/>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1" eaLnBrk="1" latinLnBrk="0" hangingPunct="1">
                        <a:spcAft>
                          <a:spcPts val="0"/>
                        </a:spcAft>
                      </a:pPr>
                      <a:r>
                        <a:rPr lang="he-IL" sz="2400" kern="1200" dirty="0" smtClean="0">
                          <a:solidFill>
                            <a:schemeClr val="tx1"/>
                          </a:solidFill>
                          <a:effectLst/>
                        </a:rPr>
                        <a:t>כמות מים מ"ק ממוצע</a:t>
                      </a:r>
                      <a:r>
                        <a:rPr lang="he-IL" sz="2400" kern="1200" baseline="0" dirty="0" smtClean="0">
                          <a:solidFill>
                            <a:schemeClr val="tx1"/>
                          </a:solidFill>
                          <a:effectLst/>
                        </a:rPr>
                        <a:t> 2015-17</a:t>
                      </a:r>
                      <a:endParaRPr lang="en-US" sz="2400" b="0" kern="1200" dirty="0">
                        <a:solidFill>
                          <a:schemeClr val="tx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1" eaLnBrk="1" latinLnBrk="0" hangingPunct="1">
                        <a:spcAft>
                          <a:spcPts val="0"/>
                        </a:spcAft>
                      </a:pPr>
                      <a:r>
                        <a:rPr lang="he-IL" sz="2400" kern="1200" dirty="0" smtClean="0">
                          <a:solidFill>
                            <a:schemeClr val="tx1"/>
                          </a:solidFill>
                          <a:effectLst/>
                        </a:rPr>
                        <a:t>תעריף</a:t>
                      </a:r>
                      <a:r>
                        <a:rPr lang="he-IL" sz="2400" kern="1200" baseline="0" dirty="0" smtClean="0">
                          <a:solidFill>
                            <a:schemeClr val="tx1"/>
                          </a:solidFill>
                          <a:effectLst/>
                        </a:rPr>
                        <a:t> יעד 7/2019  </a:t>
                      </a:r>
                      <a:r>
                        <a:rPr lang="he-IL" sz="2000" kern="1200" baseline="0" dirty="0" smtClean="0">
                          <a:solidFill>
                            <a:schemeClr val="tx1"/>
                          </a:solidFill>
                          <a:effectLst/>
                        </a:rPr>
                        <a:t>ש"ח/מ"ק</a:t>
                      </a:r>
                      <a:endParaRPr lang="en-US" sz="2000" b="0" kern="1200" dirty="0">
                        <a:solidFill>
                          <a:schemeClr val="tx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1" eaLnBrk="1" latinLnBrk="0" hangingPunct="1">
                        <a:spcAft>
                          <a:spcPts val="0"/>
                        </a:spcAft>
                      </a:pPr>
                      <a:r>
                        <a:rPr lang="he-IL" sz="2400" kern="1200" dirty="0" smtClean="0">
                          <a:solidFill>
                            <a:schemeClr val="tx1"/>
                          </a:solidFill>
                          <a:effectLst/>
                        </a:rPr>
                        <a:t>עלות מוכרת</a:t>
                      </a:r>
                    </a:p>
                    <a:p>
                      <a:pPr marL="0" marR="0" lvl="0" indent="0" algn="r" defTabSz="914400" rtl="1" eaLnBrk="1" fontAlgn="auto" latinLnBrk="0" hangingPunct="1">
                        <a:lnSpc>
                          <a:spcPct val="100000"/>
                        </a:lnSpc>
                        <a:spcBef>
                          <a:spcPts val="0"/>
                        </a:spcBef>
                        <a:spcAft>
                          <a:spcPts val="0"/>
                        </a:spcAft>
                        <a:buClrTx/>
                        <a:buSzTx/>
                        <a:buFontTx/>
                        <a:buNone/>
                        <a:tabLst/>
                        <a:defRPr/>
                      </a:pPr>
                      <a:r>
                        <a:rPr lang="he-IL" sz="2000" kern="1200" dirty="0" smtClean="0">
                          <a:solidFill>
                            <a:schemeClr val="tx1"/>
                          </a:solidFill>
                          <a:effectLst/>
                        </a:rPr>
                        <a:t>(₪/</a:t>
                      </a:r>
                      <a:r>
                        <a:rPr lang="he-IL" sz="2000" kern="1200" dirty="0" err="1" smtClean="0">
                          <a:solidFill>
                            <a:schemeClr val="tx1"/>
                          </a:solidFill>
                          <a:effectLst/>
                        </a:rPr>
                        <a:t>למ"ק</a:t>
                      </a:r>
                      <a:r>
                        <a:rPr lang="he-IL" sz="2000" kern="1200" dirty="0" smtClean="0">
                          <a:solidFill>
                            <a:schemeClr val="tx1"/>
                          </a:solidFill>
                          <a:effectLst/>
                        </a:rPr>
                        <a:t>)</a:t>
                      </a:r>
                      <a:endParaRPr lang="en-US" sz="2000" b="0" kern="1200" dirty="0" smtClean="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2400" kern="1200" dirty="0" smtClean="0">
                          <a:solidFill>
                            <a:schemeClr val="tx1"/>
                          </a:solidFill>
                          <a:effectLst/>
                        </a:rPr>
                        <a:t>היטל 2016 </a:t>
                      </a:r>
                      <a:r>
                        <a:rPr lang="he-IL" sz="2000" kern="1200" dirty="0" smtClean="0">
                          <a:solidFill>
                            <a:schemeClr val="tx1"/>
                          </a:solidFill>
                          <a:effectLst/>
                        </a:rPr>
                        <a:t>(₪/</a:t>
                      </a:r>
                      <a:r>
                        <a:rPr lang="he-IL" sz="2000" kern="1200" dirty="0" err="1" smtClean="0">
                          <a:solidFill>
                            <a:schemeClr val="tx1"/>
                          </a:solidFill>
                          <a:effectLst/>
                        </a:rPr>
                        <a:t>למ"ק</a:t>
                      </a:r>
                      <a:r>
                        <a:rPr lang="he-IL" sz="2000" kern="1200" dirty="0" smtClean="0">
                          <a:solidFill>
                            <a:schemeClr val="tx1"/>
                          </a:solidFill>
                          <a:effectLst/>
                        </a:rPr>
                        <a:t>)</a:t>
                      </a:r>
                      <a:endParaRPr lang="en-US" sz="2000" b="0" kern="1200" dirty="0" smtClean="0">
                        <a:solidFill>
                          <a:schemeClr val="tx1"/>
                        </a:solidFill>
                        <a:effectLst/>
                        <a:latin typeface="+mn-lt"/>
                        <a:ea typeface="+mn-ea"/>
                        <a:cs typeface="+mn-cs"/>
                      </a:endParaRPr>
                    </a:p>
                    <a:p>
                      <a:pPr marL="0" algn="r" defTabSz="914400" rtl="1" eaLnBrk="1" latinLnBrk="0" hangingPunct="1">
                        <a:spcAft>
                          <a:spcPts val="0"/>
                        </a:spcAft>
                      </a:pPr>
                      <a:endParaRPr lang="he-IL" sz="24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1" eaLnBrk="1" latinLnBrk="0" hangingPunct="1">
                        <a:spcAft>
                          <a:spcPts val="0"/>
                        </a:spcAft>
                      </a:pPr>
                      <a:r>
                        <a:rPr lang="he-IL" sz="2400" kern="1200" dirty="0" smtClean="0">
                          <a:solidFill>
                            <a:schemeClr val="tx1"/>
                          </a:solidFill>
                          <a:effectLst/>
                        </a:rPr>
                        <a:t>תעריף תוספת</a:t>
                      </a:r>
                      <a:r>
                        <a:rPr lang="he-IL" sz="2400" kern="1200" baseline="0" dirty="0" smtClean="0">
                          <a:solidFill>
                            <a:schemeClr val="tx1"/>
                          </a:solidFill>
                          <a:effectLst/>
                        </a:rPr>
                        <a:t> עלות </a:t>
                      </a:r>
                      <a:r>
                        <a:rPr lang="he-IL" sz="2000" kern="1200" baseline="0" dirty="0" smtClean="0">
                          <a:solidFill>
                            <a:schemeClr val="tx1"/>
                          </a:solidFill>
                          <a:effectLst/>
                        </a:rPr>
                        <a:t>(₪/</a:t>
                      </a:r>
                      <a:r>
                        <a:rPr lang="he-IL" sz="2000" kern="1200" baseline="0" dirty="0" err="1" smtClean="0">
                          <a:solidFill>
                            <a:schemeClr val="tx1"/>
                          </a:solidFill>
                          <a:effectLst/>
                        </a:rPr>
                        <a:t>למ"ק</a:t>
                      </a:r>
                      <a:r>
                        <a:rPr lang="he-IL" sz="2000" kern="1200" baseline="0" dirty="0" smtClean="0">
                          <a:solidFill>
                            <a:schemeClr val="tx1"/>
                          </a:solidFill>
                          <a:effectLst/>
                        </a:rPr>
                        <a:t>)</a:t>
                      </a:r>
                      <a:endParaRPr lang="he-IL" sz="20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1" eaLnBrk="1" latinLnBrk="0" hangingPunct="1">
                        <a:spcAft>
                          <a:spcPts val="0"/>
                        </a:spcAft>
                      </a:pPr>
                      <a:r>
                        <a:rPr lang="he-IL" sz="2400" kern="1200" dirty="0" smtClean="0">
                          <a:solidFill>
                            <a:schemeClr val="tx1"/>
                          </a:solidFill>
                          <a:effectLst/>
                        </a:rPr>
                        <a:t>סכום תוספת</a:t>
                      </a:r>
                      <a:r>
                        <a:rPr lang="he-IL" sz="2400" kern="1200" baseline="0" dirty="0" smtClean="0">
                          <a:solidFill>
                            <a:schemeClr val="tx1"/>
                          </a:solidFill>
                          <a:effectLst/>
                        </a:rPr>
                        <a:t> עלות (₪)</a:t>
                      </a:r>
                      <a:endParaRPr lang="he-IL" sz="24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532615">
                <a:tc>
                  <a:txBody>
                    <a:bodyPr/>
                    <a:lstStyle/>
                    <a:p>
                      <a:pPr algn="r" rtl="1">
                        <a:spcAft>
                          <a:spcPts val="0"/>
                        </a:spcAft>
                      </a:pPr>
                      <a:r>
                        <a:rPr lang="he-IL" sz="2400" b="0" kern="1200" dirty="0" smtClean="0">
                          <a:solidFill>
                            <a:schemeClr val="tx1">
                              <a:lumMod val="50000"/>
                            </a:schemeClr>
                          </a:solidFill>
                          <a:effectLst/>
                          <a:latin typeface="+mn-lt"/>
                          <a:ea typeface="+mn-ea"/>
                          <a:cs typeface="+mn-cs"/>
                        </a:rPr>
                        <a:t>קידוח</a:t>
                      </a:r>
                      <a:endParaRPr lang="en-US" sz="2400" b="0" kern="1200" dirty="0">
                        <a:solidFill>
                          <a:schemeClr val="tx1">
                            <a:lumMod val="50000"/>
                          </a:schemeClr>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a:spcAft>
                          <a:spcPts val="0"/>
                        </a:spcAft>
                      </a:pPr>
                      <a:r>
                        <a:rPr lang="he-IL" sz="2400" kern="1200" dirty="0" smtClean="0">
                          <a:effectLst/>
                        </a:rPr>
                        <a:t>196,640</a:t>
                      </a:r>
                      <a:endParaRPr lang="en-US" sz="2400" b="0" kern="1200" dirty="0">
                        <a:solidFill>
                          <a:schemeClr val="tx1">
                            <a:lumMod val="50000"/>
                          </a:schemeClr>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a:spcAft>
                          <a:spcPts val="0"/>
                        </a:spcAft>
                      </a:pPr>
                      <a:r>
                        <a:rPr lang="he-IL" sz="2400" kern="1200" dirty="0" smtClean="0">
                          <a:effectLst/>
                        </a:rPr>
                        <a:t>1.81</a:t>
                      </a:r>
                      <a:endParaRPr lang="en-US" sz="2400" b="0" kern="1200" dirty="0">
                        <a:solidFill>
                          <a:schemeClr val="tx1">
                            <a:lumMod val="50000"/>
                          </a:schemeClr>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1" eaLnBrk="1" latinLnBrk="0" hangingPunct="1">
                        <a:spcAft>
                          <a:spcPts val="0"/>
                        </a:spcAft>
                      </a:pPr>
                      <a:r>
                        <a:rPr lang="he-IL" sz="2400" kern="1200" dirty="0" smtClean="0">
                          <a:effectLst/>
                        </a:rPr>
                        <a:t>1.22</a:t>
                      </a:r>
                      <a:endParaRPr lang="he-IL" sz="2400" b="0" kern="1200" dirty="0">
                        <a:solidFill>
                          <a:schemeClr val="tx1">
                            <a:lumMod val="50000"/>
                          </a:schemeClr>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1" eaLnBrk="1" latinLnBrk="0" hangingPunct="1">
                        <a:spcAft>
                          <a:spcPts val="0"/>
                        </a:spcAft>
                      </a:pPr>
                      <a:r>
                        <a:rPr lang="he-IL" sz="2400" kern="1200" dirty="0" smtClean="0">
                          <a:effectLst/>
                        </a:rPr>
                        <a:t>0.06</a:t>
                      </a:r>
                      <a:endParaRPr lang="he-IL" sz="2400" b="0" kern="1200" dirty="0">
                        <a:solidFill>
                          <a:schemeClr val="tx1">
                            <a:lumMod val="50000"/>
                          </a:schemeClr>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1" eaLnBrk="1" latinLnBrk="0" hangingPunct="1">
                        <a:spcAft>
                          <a:spcPts val="0"/>
                        </a:spcAft>
                      </a:pPr>
                      <a:r>
                        <a:rPr lang="he-IL" sz="2400" b="0" kern="1200" dirty="0" smtClean="0">
                          <a:solidFill>
                            <a:schemeClr val="tx1">
                              <a:lumMod val="50000"/>
                            </a:schemeClr>
                          </a:solidFill>
                          <a:effectLst/>
                          <a:latin typeface="+mn-lt"/>
                          <a:ea typeface="+mn-ea"/>
                          <a:cs typeface="+mn-cs"/>
                        </a:rPr>
                        <a:t>0.53</a:t>
                      </a:r>
                      <a:endParaRPr lang="he-IL" sz="2400" b="0" kern="1200" dirty="0">
                        <a:solidFill>
                          <a:schemeClr val="tx1">
                            <a:lumMod val="50000"/>
                          </a:schemeClr>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1" eaLnBrk="1" latinLnBrk="0" hangingPunct="1">
                        <a:spcAft>
                          <a:spcPts val="0"/>
                        </a:spcAft>
                      </a:pPr>
                      <a:r>
                        <a:rPr lang="he-IL" sz="2400" kern="1200" dirty="0" smtClean="0">
                          <a:effectLst/>
                        </a:rPr>
                        <a:t>104,220</a:t>
                      </a:r>
                      <a:endParaRPr lang="he-IL" sz="2400" b="0" kern="1200" dirty="0">
                        <a:solidFill>
                          <a:schemeClr val="tx1">
                            <a:lumMod val="50000"/>
                          </a:schemeClr>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graphicFrame>
        <p:nvGraphicFramePr>
          <p:cNvPr id="5" name="טבלה 4"/>
          <p:cNvGraphicFramePr>
            <a:graphicFrameLocks noGrp="1"/>
          </p:cNvGraphicFramePr>
          <p:nvPr>
            <p:extLst>
              <p:ext uri="{D42A27DB-BD31-4B8C-83A1-F6EECF244321}">
                <p14:modId xmlns:p14="http://schemas.microsoft.com/office/powerpoint/2010/main" val="4223283661"/>
              </p:ext>
            </p:extLst>
          </p:nvPr>
        </p:nvGraphicFramePr>
        <p:xfrm>
          <a:off x="867402" y="3356992"/>
          <a:ext cx="7911419" cy="1691992"/>
        </p:xfrm>
        <a:graphic>
          <a:graphicData uri="http://schemas.openxmlformats.org/drawingml/2006/table">
            <a:tbl>
              <a:tblPr rtl="1" firstRow="1" bandRow="1">
                <a:tableStyleId>{F5AB1C69-6EDB-4FF4-983F-18BD219EF322}</a:tableStyleId>
              </a:tblPr>
              <a:tblGrid>
                <a:gridCol w="1152255">
                  <a:extLst>
                    <a:ext uri="{9D8B030D-6E8A-4147-A177-3AD203B41FA5}">
                      <a16:colId xmlns:a16="http://schemas.microsoft.com/office/drawing/2014/main" xmlns="" val="20000"/>
                    </a:ext>
                  </a:extLst>
                </a:gridCol>
                <a:gridCol w="1166809">
                  <a:extLst>
                    <a:ext uri="{9D8B030D-6E8A-4147-A177-3AD203B41FA5}">
                      <a16:colId xmlns:a16="http://schemas.microsoft.com/office/drawing/2014/main" xmlns="" val="20001"/>
                    </a:ext>
                  </a:extLst>
                </a:gridCol>
                <a:gridCol w="1612919">
                  <a:extLst>
                    <a:ext uri="{9D8B030D-6E8A-4147-A177-3AD203B41FA5}">
                      <a16:colId xmlns:a16="http://schemas.microsoft.com/office/drawing/2014/main" xmlns="" val="20002"/>
                    </a:ext>
                  </a:extLst>
                </a:gridCol>
                <a:gridCol w="1695647">
                  <a:extLst>
                    <a:ext uri="{9D8B030D-6E8A-4147-A177-3AD203B41FA5}">
                      <a16:colId xmlns:a16="http://schemas.microsoft.com/office/drawing/2014/main" xmlns="" val="20003"/>
                    </a:ext>
                  </a:extLst>
                </a:gridCol>
                <a:gridCol w="1082800">
                  <a:extLst>
                    <a:ext uri="{9D8B030D-6E8A-4147-A177-3AD203B41FA5}">
                      <a16:colId xmlns:a16="http://schemas.microsoft.com/office/drawing/2014/main" xmlns="" val="20004"/>
                    </a:ext>
                  </a:extLst>
                </a:gridCol>
                <a:gridCol w="1200989">
                  <a:extLst>
                    <a:ext uri="{9D8B030D-6E8A-4147-A177-3AD203B41FA5}">
                      <a16:colId xmlns:a16="http://schemas.microsoft.com/office/drawing/2014/main" xmlns="" val="20005"/>
                    </a:ext>
                  </a:extLst>
                </a:gridCol>
              </a:tblGrid>
              <a:tr h="1224136">
                <a:tc>
                  <a:txBody>
                    <a:bodyPr/>
                    <a:lstStyle/>
                    <a:p>
                      <a:pPr marL="0" algn="r" defTabSz="914400" rtl="1" eaLnBrk="1" latinLnBrk="0" hangingPunct="1">
                        <a:spcAft>
                          <a:spcPts val="0"/>
                        </a:spcAft>
                      </a:pPr>
                      <a:r>
                        <a:rPr lang="he-IL" sz="2400" kern="1200" dirty="0" smtClean="0">
                          <a:solidFill>
                            <a:schemeClr val="tx2"/>
                          </a:solidFill>
                          <a:effectLst/>
                        </a:rPr>
                        <a:t>צרכן מקורות</a:t>
                      </a:r>
                      <a:endParaRPr lang="en-US" sz="2400" b="0" kern="1200" dirty="0">
                        <a:solidFill>
                          <a:schemeClr val="tx2"/>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1" eaLnBrk="1" latinLnBrk="0" hangingPunct="1">
                        <a:spcAft>
                          <a:spcPts val="0"/>
                        </a:spcAft>
                      </a:pPr>
                      <a:r>
                        <a:rPr lang="he-IL" sz="2400" kern="1200" dirty="0" smtClean="0">
                          <a:solidFill>
                            <a:schemeClr val="tx1"/>
                          </a:solidFill>
                          <a:effectLst/>
                        </a:rPr>
                        <a:t>כמות מים מ"ק</a:t>
                      </a:r>
                      <a:endParaRPr lang="en-US" sz="2400" b="0" kern="1200" dirty="0">
                        <a:solidFill>
                          <a:schemeClr val="tx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1" eaLnBrk="1" latinLnBrk="0" hangingPunct="1">
                        <a:spcAft>
                          <a:spcPts val="0"/>
                        </a:spcAft>
                      </a:pPr>
                      <a:r>
                        <a:rPr lang="he-IL" sz="2400" kern="1200" dirty="0" smtClean="0">
                          <a:solidFill>
                            <a:schemeClr val="tx1"/>
                          </a:solidFill>
                          <a:effectLst/>
                        </a:rPr>
                        <a:t>תעריף</a:t>
                      </a:r>
                      <a:r>
                        <a:rPr lang="he-IL" sz="2400" kern="1200" baseline="0" dirty="0" smtClean="0">
                          <a:solidFill>
                            <a:schemeClr val="tx1"/>
                          </a:solidFill>
                          <a:effectLst/>
                        </a:rPr>
                        <a:t> לפני 7/2017  ש"ח/מ"ק</a:t>
                      </a:r>
                      <a:endParaRPr lang="en-US" sz="2400" b="0" kern="1200" dirty="0">
                        <a:solidFill>
                          <a:schemeClr val="tx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1" eaLnBrk="1" latinLnBrk="0" hangingPunct="1">
                        <a:spcAft>
                          <a:spcPts val="0"/>
                        </a:spcAft>
                      </a:pPr>
                      <a:r>
                        <a:rPr lang="he-IL" sz="2400" kern="1200" dirty="0" smtClean="0">
                          <a:solidFill>
                            <a:schemeClr val="tx1"/>
                          </a:solidFill>
                          <a:effectLst/>
                        </a:rPr>
                        <a:t>תעריף משוקלל 2017-2022</a:t>
                      </a:r>
                      <a:endParaRPr lang="he-IL" sz="24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1" eaLnBrk="1" latinLnBrk="0" hangingPunct="1">
                        <a:spcAft>
                          <a:spcPts val="0"/>
                        </a:spcAft>
                      </a:pPr>
                      <a:r>
                        <a:rPr lang="he-IL" sz="2400" kern="1200" dirty="0" smtClean="0">
                          <a:solidFill>
                            <a:schemeClr val="tx1"/>
                          </a:solidFill>
                          <a:effectLst/>
                        </a:rPr>
                        <a:t>הוזלה</a:t>
                      </a:r>
                      <a:r>
                        <a:rPr lang="he-IL" sz="2400" kern="1200" baseline="0" dirty="0" smtClean="0">
                          <a:solidFill>
                            <a:schemeClr val="tx1"/>
                          </a:solidFill>
                          <a:effectLst/>
                        </a:rPr>
                        <a:t> נטו</a:t>
                      </a:r>
                      <a:endParaRPr lang="he-IL" sz="24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1" eaLnBrk="1" latinLnBrk="0" hangingPunct="1">
                        <a:spcAft>
                          <a:spcPts val="0"/>
                        </a:spcAft>
                      </a:pPr>
                      <a:r>
                        <a:rPr lang="he-IL" sz="2400" kern="1200" dirty="0" smtClean="0">
                          <a:solidFill>
                            <a:schemeClr val="tx1"/>
                          </a:solidFill>
                          <a:effectLst/>
                        </a:rPr>
                        <a:t>סכום הוזלה (₪)</a:t>
                      </a:r>
                      <a:endParaRPr lang="he-IL" sz="24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467856">
                <a:tc>
                  <a:txBody>
                    <a:bodyPr/>
                    <a:lstStyle/>
                    <a:p>
                      <a:pPr algn="r" rtl="1">
                        <a:spcAft>
                          <a:spcPts val="0"/>
                        </a:spcAft>
                      </a:pPr>
                      <a:r>
                        <a:rPr lang="he-IL" sz="2400" kern="1200" dirty="0" smtClean="0">
                          <a:effectLst/>
                        </a:rPr>
                        <a:t>שפירים</a:t>
                      </a:r>
                      <a:endParaRPr lang="en-US" sz="2400" b="0" kern="1200" dirty="0">
                        <a:solidFill>
                          <a:schemeClr val="tx1">
                            <a:lumMod val="50000"/>
                          </a:schemeClr>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a:spcAft>
                          <a:spcPts val="0"/>
                        </a:spcAft>
                      </a:pPr>
                      <a:r>
                        <a:rPr lang="he-IL" sz="2400" kern="1200" dirty="0" smtClean="0">
                          <a:effectLst/>
                        </a:rPr>
                        <a:t>0</a:t>
                      </a:r>
                      <a:endParaRPr lang="en-US" sz="2400" b="0" kern="1200" dirty="0">
                        <a:solidFill>
                          <a:schemeClr val="tx1">
                            <a:lumMod val="50000"/>
                          </a:schemeClr>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a:spcAft>
                          <a:spcPts val="0"/>
                        </a:spcAft>
                      </a:pPr>
                      <a:r>
                        <a:rPr lang="he-IL" sz="2400" kern="1200" dirty="0" smtClean="0">
                          <a:effectLst/>
                        </a:rPr>
                        <a:t>2.5</a:t>
                      </a:r>
                      <a:endParaRPr lang="en-US" sz="2400" b="0" kern="1200" dirty="0">
                        <a:solidFill>
                          <a:schemeClr val="tx1">
                            <a:lumMod val="50000"/>
                          </a:schemeClr>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1" eaLnBrk="1" latinLnBrk="0" hangingPunct="1">
                        <a:spcAft>
                          <a:spcPts val="0"/>
                        </a:spcAft>
                      </a:pPr>
                      <a:r>
                        <a:rPr lang="he-IL" sz="2400" kern="1200" dirty="0" smtClean="0">
                          <a:effectLst/>
                        </a:rPr>
                        <a:t>1.88</a:t>
                      </a:r>
                      <a:endParaRPr lang="he-IL" sz="2400" b="0" kern="1200" dirty="0">
                        <a:solidFill>
                          <a:schemeClr val="tx1">
                            <a:lumMod val="50000"/>
                          </a:schemeClr>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1" eaLnBrk="1" latinLnBrk="0" hangingPunct="1">
                        <a:spcAft>
                          <a:spcPts val="0"/>
                        </a:spcAft>
                      </a:pPr>
                      <a:r>
                        <a:rPr lang="he-IL" sz="2400" kern="1200" dirty="0" smtClean="0">
                          <a:effectLst/>
                        </a:rPr>
                        <a:t>0.62</a:t>
                      </a:r>
                      <a:endParaRPr lang="he-IL" sz="2400" b="0" kern="1200" dirty="0">
                        <a:solidFill>
                          <a:schemeClr val="tx1">
                            <a:lumMod val="50000"/>
                          </a:schemeClr>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1" eaLnBrk="1" latinLnBrk="0" hangingPunct="1">
                        <a:spcAft>
                          <a:spcPts val="0"/>
                        </a:spcAft>
                      </a:pPr>
                      <a:r>
                        <a:rPr lang="he-IL" sz="2400" b="0" kern="1200" dirty="0" smtClean="0">
                          <a:solidFill>
                            <a:schemeClr val="dk1"/>
                          </a:solidFill>
                          <a:effectLst/>
                          <a:latin typeface="+mn-lt"/>
                          <a:ea typeface="+mn-ea"/>
                          <a:cs typeface="+mn-cs"/>
                        </a:rPr>
                        <a:t>0</a:t>
                      </a:r>
                      <a:endParaRPr lang="he-IL" sz="2400" b="0" kern="1200" dirty="0">
                        <a:solidFill>
                          <a:schemeClr val="tx1">
                            <a:lumMod val="50000"/>
                          </a:schemeClr>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8" name="כותרת 1"/>
          <p:cNvSpPr txBox="1">
            <a:spLocks/>
          </p:cNvSpPr>
          <p:nvPr/>
        </p:nvSpPr>
        <p:spPr>
          <a:xfrm>
            <a:off x="827584" y="260647"/>
            <a:ext cx="7488832" cy="578573"/>
          </a:xfrm>
          <a:prstGeom prst="rect">
            <a:avLst/>
          </a:prstGeom>
        </p:spPr>
        <p:txBody>
          <a:bodyPr vert="horz" lIns="91440" tIns="45720" rIns="91440" bIns="45720" rtlCol="0" anchor="ctr">
            <a:noAutofit/>
          </a:bodyPr>
          <a:lstStyle>
            <a:lvl1pPr algn="l" defTabSz="914400" rtl="1" eaLnBrk="1" latinLnBrk="0" hangingPunct="1">
              <a:lnSpc>
                <a:spcPct val="100000"/>
              </a:lnSpc>
              <a:spcBef>
                <a:spcPct val="0"/>
              </a:spcBef>
              <a:buNone/>
              <a:defRPr sz="8800" kern="1200" cap="all" spc="-80" baseline="0">
                <a:solidFill>
                  <a:schemeClr val="tx1"/>
                </a:solidFill>
                <a:latin typeface="+mj-lt"/>
                <a:ea typeface="+mj-ea"/>
                <a:cs typeface="+mj-cs"/>
              </a:defRPr>
            </a:lvl1pPr>
          </a:lstStyle>
          <a:p>
            <a:pPr algn="r" fontAlgn="auto">
              <a:spcAft>
                <a:spcPts val="0"/>
              </a:spcAft>
            </a:pPr>
            <a:r>
              <a:rPr lang="he-IL" sz="4000" b="1" u="sng" dirty="0" smtClean="0">
                <a:solidFill>
                  <a:srgbClr val="FF0000"/>
                </a:solidFill>
              </a:rPr>
              <a:t>דוגמא </a:t>
            </a:r>
            <a:r>
              <a:rPr lang="he-IL" sz="4000" b="1" u="sng" dirty="0" smtClean="0">
                <a:solidFill>
                  <a:srgbClr val="0070C0"/>
                </a:solidFill>
              </a:rPr>
              <a:t>1</a:t>
            </a:r>
            <a:r>
              <a:rPr lang="he-IL" sz="4000" b="1" u="sng" dirty="0" smtClean="0">
                <a:solidFill>
                  <a:srgbClr val="FF0000"/>
                </a:solidFill>
              </a:rPr>
              <a:t> לחישוב סכום זכאות</a:t>
            </a:r>
            <a:endParaRPr lang="he-IL" sz="4000" b="1" u="sng" dirty="0">
              <a:solidFill>
                <a:srgbClr val="FF0000"/>
              </a:solidFill>
            </a:endParaRPr>
          </a:p>
        </p:txBody>
      </p:sp>
      <p:sp>
        <p:nvSpPr>
          <p:cNvPr id="3" name="מלבן 2"/>
          <p:cNvSpPr/>
          <p:nvPr/>
        </p:nvSpPr>
        <p:spPr>
          <a:xfrm>
            <a:off x="1624889" y="5292856"/>
            <a:ext cx="5976664" cy="5760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3200" b="1" dirty="0" smtClean="0">
                <a:solidFill>
                  <a:srgbClr val="0070C0"/>
                </a:solidFill>
              </a:rPr>
              <a:t>תוספת עלות נטו (₪) = 104,220</a:t>
            </a:r>
            <a:endParaRPr lang="he-IL" sz="3200" b="1" dirty="0">
              <a:solidFill>
                <a:srgbClr val="0070C0"/>
              </a:solidFill>
            </a:endParaRPr>
          </a:p>
        </p:txBody>
      </p:sp>
      <p:sp>
        <p:nvSpPr>
          <p:cNvPr id="6" name="מלבן 5"/>
          <p:cNvSpPr/>
          <p:nvPr/>
        </p:nvSpPr>
        <p:spPr>
          <a:xfrm>
            <a:off x="827584" y="6021288"/>
            <a:ext cx="7848873"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3200" b="1" dirty="0" smtClean="0">
                <a:solidFill>
                  <a:schemeClr val="tx1"/>
                </a:solidFill>
              </a:rPr>
              <a:t>סכום זכאות (₪) : 104,220 </a:t>
            </a:r>
            <a:r>
              <a:rPr lang="en-US" sz="3200" b="1" dirty="0" smtClean="0">
                <a:solidFill>
                  <a:schemeClr val="tx1"/>
                </a:solidFill>
              </a:rPr>
              <a:t>X</a:t>
            </a:r>
            <a:r>
              <a:rPr lang="he-IL" sz="3200" b="1" dirty="0" smtClean="0">
                <a:solidFill>
                  <a:schemeClr val="tx1"/>
                </a:solidFill>
              </a:rPr>
              <a:t> 3 = 312,660 ₪</a:t>
            </a:r>
            <a:endParaRPr lang="he-IL" sz="3200" b="1" dirty="0">
              <a:solidFill>
                <a:schemeClr val="tx1"/>
              </a:solidFill>
            </a:endParaRPr>
          </a:p>
        </p:txBody>
      </p:sp>
    </p:spTree>
    <p:extLst>
      <p:ext uri="{BB962C8B-B14F-4D97-AF65-F5344CB8AC3E}">
        <p14:creationId xmlns:p14="http://schemas.microsoft.com/office/powerpoint/2010/main" val="3207896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טבלה 3"/>
          <p:cNvGraphicFramePr>
            <a:graphicFrameLocks noGrp="1"/>
          </p:cNvGraphicFramePr>
          <p:nvPr>
            <p:extLst>
              <p:ext uri="{D42A27DB-BD31-4B8C-83A1-F6EECF244321}">
                <p14:modId xmlns:p14="http://schemas.microsoft.com/office/powerpoint/2010/main" val="2344948014"/>
              </p:ext>
            </p:extLst>
          </p:nvPr>
        </p:nvGraphicFramePr>
        <p:xfrm>
          <a:off x="407352" y="1052736"/>
          <a:ext cx="8306994" cy="2160240"/>
        </p:xfrm>
        <a:graphic>
          <a:graphicData uri="http://schemas.openxmlformats.org/drawingml/2006/table">
            <a:tbl>
              <a:tblPr rtl="1" firstRow="1" bandRow="1">
                <a:tableStyleId>{F5AB1C69-6EDB-4FF4-983F-18BD219EF322}</a:tableStyleId>
              </a:tblPr>
              <a:tblGrid>
                <a:gridCol w="1021410">
                  <a:extLst>
                    <a:ext uri="{9D8B030D-6E8A-4147-A177-3AD203B41FA5}">
                      <a16:colId xmlns:a16="http://schemas.microsoft.com/office/drawing/2014/main" xmlns="" val="20000"/>
                    </a:ext>
                  </a:extLst>
                </a:gridCol>
                <a:gridCol w="1308140">
                  <a:extLst>
                    <a:ext uri="{9D8B030D-6E8A-4147-A177-3AD203B41FA5}">
                      <a16:colId xmlns:a16="http://schemas.microsoft.com/office/drawing/2014/main" xmlns="" val="20001"/>
                    </a:ext>
                  </a:extLst>
                </a:gridCol>
                <a:gridCol w="1352746">
                  <a:extLst>
                    <a:ext uri="{9D8B030D-6E8A-4147-A177-3AD203B41FA5}">
                      <a16:colId xmlns:a16="http://schemas.microsoft.com/office/drawing/2014/main" xmlns="" val="20002"/>
                    </a:ext>
                  </a:extLst>
                </a:gridCol>
                <a:gridCol w="1088318">
                  <a:extLst>
                    <a:ext uri="{9D8B030D-6E8A-4147-A177-3AD203B41FA5}">
                      <a16:colId xmlns:a16="http://schemas.microsoft.com/office/drawing/2014/main" xmlns="" val="20003"/>
                    </a:ext>
                  </a:extLst>
                </a:gridCol>
                <a:gridCol w="1078116">
                  <a:extLst>
                    <a:ext uri="{9D8B030D-6E8A-4147-A177-3AD203B41FA5}">
                      <a16:colId xmlns:a16="http://schemas.microsoft.com/office/drawing/2014/main" xmlns="" val="20004"/>
                    </a:ext>
                  </a:extLst>
                </a:gridCol>
                <a:gridCol w="1187562">
                  <a:extLst>
                    <a:ext uri="{9D8B030D-6E8A-4147-A177-3AD203B41FA5}">
                      <a16:colId xmlns:a16="http://schemas.microsoft.com/office/drawing/2014/main" xmlns="" val="20005"/>
                    </a:ext>
                  </a:extLst>
                </a:gridCol>
                <a:gridCol w="1270702">
                  <a:extLst>
                    <a:ext uri="{9D8B030D-6E8A-4147-A177-3AD203B41FA5}">
                      <a16:colId xmlns:a16="http://schemas.microsoft.com/office/drawing/2014/main" xmlns="" val="20006"/>
                    </a:ext>
                  </a:extLst>
                </a:gridCol>
              </a:tblGrid>
              <a:tr h="1656184">
                <a:tc>
                  <a:txBody>
                    <a:bodyPr/>
                    <a:lstStyle/>
                    <a:p>
                      <a:pPr marL="0" algn="r" defTabSz="914400" rtl="1" eaLnBrk="1" latinLnBrk="0" hangingPunct="1">
                        <a:spcAft>
                          <a:spcPts val="0"/>
                        </a:spcAft>
                      </a:pPr>
                      <a:r>
                        <a:rPr lang="he-IL" sz="2400" kern="1200" dirty="0" smtClean="0">
                          <a:solidFill>
                            <a:schemeClr val="tx2"/>
                          </a:solidFill>
                          <a:effectLst/>
                        </a:rPr>
                        <a:t>צרכן מפיק פרטי</a:t>
                      </a:r>
                      <a:endParaRPr lang="en-US" sz="2400" b="0" kern="1200" dirty="0">
                        <a:solidFill>
                          <a:schemeClr val="tx2"/>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1" eaLnBrk="1" latinLnBrk="0" hangingPunct="1">
                        <a:spcAft>
                          <a:spcPts val="0"/>
                        </a:spcAft>
                      </a:pPr>
                      <a:r>
                        <a:rPr lang="he-IL" sz="2400" kern="1200" dirty="0" smtClean="0">
                          <a:solidFill>
                            <a:schemeClr val="tx1"/>
                          </a:solidFill>
                          <a:effectLst/>
                        </a:rPr>
                        <a:t>כמות מים </a:t>
                      </a:r>
                    </a:p>
                    <a:p>
                      <a:pPr marL="0" algn="r" defTabSz="914400" rtl="1" eaLnBrk="1" latinLnBrk="0" hangingPunct="1">
                        <a:spcAft>
                          <a:spcPts val="0"/>
                        </a:spcAft>
                      </a:pPr>
                      <a:r>
                        <a:rPr lang="he-IL" sz="2400" kern="1200" dirty="0" smtClean="0">
                          <a:solidFill>
                            <a:schemeClr val="tx1"/>
                          </a:solidFill>
                          <a:effectLst/>
                        </a:rPr>
                        <a:t>(מ"ק)</a:t>
                      </a:r>
                      <a:endParaRPr lang="en-US" sz="2400" b="0" kern="1200" dirty="0">
                        <a:solidFill>
                          <a:schemeClr val="tx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1" eaLnBrk="1" latinLnBrk="0" hangingPunct="1">
                        <a:spcAft>
                          <a:spcPts val="0"/>
                        </a:spcAft>
                      </a:pPr>
                      <a:r>
                        <a:rPr lang="he-IL" sz="2400" kern="1200" dirty="0" smtClean="0">
                          <a:solidFill>
                            <a:schemeClr val="tx1"/>
                          </a:solidFill>
                          <a:effectLst/>
                        </a:rPr>
                        <a:t>תעריף</a:t>
                      </a:r>
                      <a:r>
                        <a:rPr lang="he-IL" sz="2400" kern="1200" baseline="0" dirty="0" smtClean="0">
                          <a:solidFill>
                            <a:schemeClr val="tx1"/>
                          </a:solidFill>
                          <a:effectLst/>
                        </a:rPr>
                        <a:t> 7/2019  (</a:t>
                      </a:r>
                      <a:r>
                        <a:rPr lang="he-IL" sz="2000" kern="1200" baseline="0" dirty="0" smtClean="0">
                          <a:solidFill>
                            <a:schemeClr val="tx1"/>
                          </a:solidFill>
                          <a:effectLst/>
                        </a:rPr>
                        <a:t>ש"ח/מ"ק)</a:t>
                      </a:r>
                      <a:endParaRPr lang="en-US" sz="2000" b="0" kern="1200" dirty="0">
                        <a:solidFill>
                          <a:schemeClr val="tx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1" eaLnBrk="1" latinLnBrk="0" hangingPunct="1">
                        <a:spcAft>
                          <a:spcPts val="0"/>
                        </a:spcAft>
                      </a:pPr>
                      <a:r>
                        <a:rPr lang="he-IL" sz="2400" kern="1200" dirty="0" smtClean="0">
                          <a:solidFill>
                            <a:schemeClr val="tx1"/>
                          </a:solidFill>
                          <a:effectLst/>
                        </a:rPr>
                        <a:t>עלות מוכרת</a:t>
                      </a:r>
                    </a:p>
                    <a:p>
                      <a:pPr marL="0" marR="0" lvl="0" indent="0" algn="r" defTabSz="914400" rtl="1" eaLnBrk="1" fontAlgn="auto" latinLnBrk="0" hangingPunct="1">
                        <a:lnSpc>
                          <a:spcPct val="100000"/>
                        </a:lnSpc>
                        <a:spcBef>
                          <a:spcPts val="0"/>
                        </a:spcBef>
                        <a:spcAft>
                          <a:spcPts val="0"/>
                        </a:spcAft>
                        <a:buClrTx/>
                        <a:buSzTx/>
                        <a:buFontTx/>
                        <a:buNone/>
                        <a:tabLst/>
                        <a:defRPr/>
                      </a:pPr>
                      <a:r>
                        <a:rPr lang="he-IL" sz="2000" kern="1200" dirty="0" smtClean="0">
                          <a:solidFill>
                            <a:schemeClr val="tx1"/>
                          </a:solidFill>
                          <a:effectLst/>
                        </a:rPr>
                        <a:t>(₪/מ"ק)</a:t>
                      </a:r>
                      <a:endParaRPr lang="en-US" sz="2000" b="0" kern="1200" dirty="0" smtClean="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2400" kern="1200" dirty="0" smtClean="0">
                          <a:solidFill>
                            <a:schemeClr val="tx1"/>
                          </a:solidFill>
                          <a:effectLst/>
                        </a:rPr>
                        <a:t>היטל 2016 </a:t>
                      </a:r>
                      <a:r>
                        <a:rPr lang="he-IL" sz="2000" kern="1200" dirty="0" smtClean="0">
                          <a:solidFill>
                            <a:schemeClr val="tx1"/>
                          </a:solidFill>
                          <a:effectLst/>
                        </a:rPr>
                        <a:t>(₪/מ"ק)</a:t>
                      </a:r>
                      <a:endParaRPr lang="en-US" sz="2000" b="0" kern="1200" dirty="0" smtClean="0">
                        <a:solidFill>
                          <a:schemeClr val="tx1"/>
                        </a:solidFill>
                        <a:effectLst/>
                        <a:latin typeface="+mn-lt"/>
                        <a:ea typeface="+mn-ea"/>
                        <a:cs typeface="+mn-cs"/>
                      </a:endParaRPr>
                    </a:p>
                    <a:p>
                      <a:pPr marL="0" algn="r" defTabSz="914400" rtl="1" eaLnBrk="1" latinLnBrk="0" hangingPunct="1">
                        <a:spcAft>
                          <a:spcPts val="0"/>
                        </a:spcAft>
                      </a:pPr>
                      <a:endParaRPr lang="he-IL" sz="24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1" eaLnBrk="1" latinLnBrk="0" hangingPunct="1">
                        <a:spcAft>
                          <a:spcPts val="0"/>
                        </a:spcAft>
                      </a:pPr>
                      <a:r>
                        <a:rPr lang="he-IL" sz="2400" kern="1200" dirty="0" smtClean="0">
                          <a:solidFill>
                            <a:schemeClr val="tx1"/>
                          </a:solidFill>
                          <a:effectLst/>
                        </a:rPr>
                        <a:t>תעריף תוספת</a:t>
                      </a:r>
                      <a:r>
                        <a:rPr lang="he-IL" sz="2400" kern="1200" baseline="0" dirty="0" smtClean="0">
                          <a:solidFill>
                            <a:schemeClr val="tx1"/>
                          </a:solidFill>
                          <a:effectLst/>
                        </a:rPr>
                        <a:t> עלות</a:t>
                      </a:r>
                    </a:p>
                    <a:p>
                      <a:pPr marL="0" algn="r" defTabSz="914400" rtl="1" eaLnBrk="1" latinLnBrk="0" hangingPunct="1">
                        <a:spcAft>
                          <a:spcPts val="0"/>
                        </a:spcAft>
                      </a:pPr>
                      <a:r>
                        <a:rPr lang="he-IL" sz="2000" kern="1200" baseline="0" dirty="0" smtClean="0">
                          <a:solidFill>
                            <a:schemeClr val="tx1"/>
                          </a:solidFill>
                          <a:effectLst/>
                        </a:rPr>
                        <a:t>(₪/</a:t>
                      </a:r>
                      <a:r>
                        <a:rPr lang="he-IL" sz="2000" kern="1200" baseline="0" dirty="0" err="1" smtClean="0">
                          <a:solidFill>
                            <a:schemeClr val="tx1"/>
                          </a:solidFill>
                          <a:effectLst/>
                        </a:rPr>
                        <a:t>למ"ק</a:t>
                      </a:r>
                      <a:r>
                        <a:rPr lang="he-IL" sz="2000" kern="1200" baseline="0" dirty="0" smtClean="0">
                          <a:solidFill>
                            <a:schemeClr val="tx1"/>
                          </a:solidFill>
                          <a:effectLst/>
                        </a:rPr>
                        <a:t>)</a:t>
                      </a:r>
                      <a:endParaRPr lang="he-IL" sz="20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1" eaLnBrk="1" latinLnBrk="0" hangingPunct="1">
                        <a:spcAft>
                          <a:spcPts val="0"/>
                        </a:spcAft>
                      </a:pPr>
                      <a:r>
                        <a:rPr lang="he-IL" sz="2400" kern="1200" dirty="0" smtClean="0">
                          <a:solidFill>
                            <a:schemeClr val="tx1"/>
                          </a:solidFill>
                          <a:effectLst/>
                        </a:rPr>
                        <a:t>סכום תוספת</a:t>
                      </a:r>
                      <a:r>
                        <a:rPr lang="he-IL" sz="2400" kern="1200" baseline="0" dirty="0" smtClean="0">
                          <a:solidFill>
                            <a:schemeClr val="tx1"/>
                          </a:solidFill>
                          <a:effectLst/>
                        </a:rPr>
                        <a:t> עלות (₪)</a:t>
                      </a:r>
                      <a:endParaRPr lang="he-IL" sz="24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504056">
                <a:tc>
                  <a:txBody>
                    <a:bodyPr/>
                    <a:lstStyle/>
                    <a:p>
                      <a:pPr algn="r" rtl="1">
                        <a:spcAft>
                          <a:spcPts val="0"/>
                        </a:spcAft>
                      </a:pPr>
                      <a:r>
                        <a:rPr lang="he-IL" sz="2400" kern="1200" dirty="0" smtClean="0">
                          <a:effectLst/>
                        </a:rPr>
                        <a:t>קידוח</a:t>
                      </a:r>
                      <a:endParaRPr lang="en-US" sz="2400" b="0" kern="1200" dirty="0">
                        <a:solidFill>
                          <a:schemeClr val="tx1">
                            <a:lumMod val="50000"/>
                          </a:schemeClr>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a:spcAft>
                          <a:spcPts val="0"/>
                        </a:spcAft>
                      </a:pPr>
                      <a:r>
                        <a:rPr lang="he-IL" sz="2400" kern="1200" dirty="0" smtClean="0">
                          <a:effectLst/>
                        </a:rPr>
                        <a:t>122,340</a:t>
                      </a:r>
                      <a:endParaRPr lang="en-US" sz="2400" b="0" kern="1200" dirty="0">
                        <a:solidFill>
                          <a:schemeClr val="tx1">
                            <a:lumMod val="50000"/>
                          </a:schemeClr>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a:spcAft>
                          <a:spcPts val="0"/>
                        </a:spcAft>
                      </a:pPr>
                      <a:r>
                        <a:rPr lang="he-IL" sz="2400" kern="1200" dirty="0" smtClean="0">
                          <a:effectLst/>
                        </a:rPr>
                        <a:t>1.81</a:t>
                      </a:r>
                      <a:endParaRPr lang="en-US" sz="2400" b="0" kern="1200" dirty="0">
                        <a:solidFill>
                          <a:schemeClr val="tx1">
                            <a:lumMod val="50000"/>
                          </a:schemeClr>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1" eaLnBrk="1" latinLnBrk="0" hangingPunct="1">
                        <a:spcAft>
                          <a:spcPts val="0"/>
                        </a:spcAft>
                      </a:pPr>
                      <a:r>
                        <a:rPr lang="he-IL" sz="2400" kern="1200" dirty="0" smtClean="0">
                          <a:effectLst/>
                        </a:rPr>
                        <a:t>1.5</a:t>
                      </a:r>
                      <a:endParaRPr lang="he-IL" sz="2400" b="0" kern="1200" dirty="0">
                        <a:solidFill>
                          <a:schemeClr val="tx1">
                            <a:lumMod val="50000"/>
                          </a:schemeClr>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1" eaLnBrk="1" latinLnBrk="0" hangingPunct="1">
                        <a:spcAft>
                          <a:spcPts val="0"/>
                        </a:spcAft>
                      </a:pPr>
                      <a:r>
                        <a:rPr lang="he-IL" sz="2400" kern="1200" dirty="0" smtClean="0">
                          <a:effectLst/>
                        </a:rPr>
                        <a:t>0.06</a:t>
                      </a:r>
                      <a:endParaRPr lang="he-IL" sz="2400" b="0" kern="1200" dirty="0">
                        <a:solidFill>
                          <a:schemeClr val="tx1">
                            <a:lumMod val="50000"/>
                          </a:schemeClr>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1" eaLnBrk="1" latinLnBrk="0" hangingPunct="1">
                        <a:spcAft>
                          <a:spcPts val="0"/>
                        </a:spcAft>
                      </a:pPr>
                      <a:r>
                        <a:rPr lang="he-IL" sz="2400" b="0" kern="1200" dirty="0" smtClean="0">
                          <a:solidFill>
                            <a:schemeClr val="tx1">
                              <a:lumMod val="50000"/>
                            </a:schemeClr>
                          </a:solidFill>
                          <a:effectLst/>
                          <a:latin typeface="+mn-lt"/>
                          <a:ea typeface="+mn-ea"/>
                          <a:cs typeface="+mn-cs"/>
                        </a:rPr>
                        <a:t>0.25</a:t>
                      </a:r>
                      <a:endParaRPr lang="he-IL" sz="2400" b="0" kern="1200" dirty="0">
                        <a:solidFill>
                          <a:schemeClr val="tx1">
                            <a:lumMod val="50000"/>
                          </a:schemeClr>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1" eaLnBrk="1" latinLnBrk="0" hangingPunct="1">
                        <a:spcAft>
                          <a:spcPts val="0"/>
                        </a:spcAft>
                      </a:pPr>
                      <a:r>
                        <a:rPr lang="he-IL" sz="2400" b="0" kern="1200" dirty="0" smtClean="0">
                          <a:solidFill>
                            <a:schemeClr val="tx1">
                              <a:lumMod val="50000"/>
                            </a:schemeClr>
                          </a:solidFill>
                          <a:effectLst/>
                          <a:latin typeface="+mn-lt"/>
                          <a:ea typeface="+mn-ea"/>
                          <a:cs typeface="+mn-cs"/>
                        </a:rPr>
                        <a:t>30,585</a:t>
                      </a:r>
                      <a:endParaRPr lang="he-IL" sz="2400" b="0" kern="1200" dirty="0">
                        <a:solidFill>
                          <a:schemeClr val="tx1">
                            <a:lumMod val="50000"/>
                          </a:schemeClr>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graphicFrame>
        <p:nvGraphicFramePr>
          <p:cNvPr id="5" name="טבלה 4"/>
          <p:cNvGraphicFramePr>
            <a:graphicFrameLocks noGrp="1"/>
          </p:cNvGraphicFramePr>
          <p:nvPr>
            <p:extLst>
              <p:ext uri="{D42A27DB-BD31-4B8C-83A1-F6EECF244321}">
                <p14:modId xmlns:p14="http://schemas.microsoft.com/office/powerpoint/2010/main" val="1512466175"/>
              </p:ext>
            </p:extLst>
          </p:nvPr>
        </p:nvGraphicFramePr>
        <p:xfrm>
          <a:off x="513764" y="3429000"/>
          <a:ext cx="8234700" cy="1764000"/>
        </p:xfrm>
        <a:graphic>
          <a:graphicData uri="http://schemas.openxmlformats.org/drawingml/2006/table">
            <a:tbl>
              <a:tblPr rtl="1" firstRow="1" bandRow="1">
                <a:tableStyleId>{F5AB1C69-6EDB-4FF4-983F-18BD219EF322}</a:tableStyleId>
              </a:tblPr>
              <a:tblGrid>
                <a:gridCol w="1050428">
                  <a:extLst>
                    <a:ext uri="{9D8B030D-6E8A-4147-A177-3AD203B41FA5}">
                      <a16:colId xmlns:a16="http://schemas.microsoft.com/office/drawing/2014/main" xmlns="" val="20000"/>
                    </a:ext>
                  </a:extLst>
                </a:gridCol>
                <a:gridCol w="1414552">
                  <a:extLst>
                    <a:ext uri="{9D8B030D-6E8A-4147-A177-3AD203B41FA5}">
                      <a16:colId xmlns:a16="http://schemas.microsoft.com/office/drawing/2014/main" xmlns="" val="20001"/>
                    </a:ext>
                  </a:extLst>
                </a:gridCol>
                <a:gridCol w="1467003">
                  <a:extLst>
                    <a:ext uri="{9D8B030D-6E8A-4147-A177-3AD203B41FA5}">
                      <a16:colId xmlns:a16="http://schemas.microsoft.com/office/drawing/2014/main" xmlns="" val="20002"/>
                    </a:ext>
                  </a:extLst>
                </a:gridCol>
                <a:gridCol w="1728107">
                  <a:extLst>
                    <a:ext uri="{9D8B030D-6E8A-4147-A177-3AD203B41FA5}">
                      <a16:colId xmlns:a16="http://schemas.microsoft.com/office/drawing/2014/main" xmlns="" val="20003"/>
                    </a:ext>
                  </a:extLst>
                </a:gridCol>
                <a:gridCol w="1050340">
                  <a:extLst>
                    <a:ext uri="{9D8B030D-6E8A-4147-A177-3AD203B41FA5}">
                      <a16:colId xmlns:a16="http://schemas.microsoft.com/office/drawing/2014/main" xmlns="" val="20004"/>
                    </a:ext>
                  </a:extLst>
                </a:gridCol>
                <a:gridCol w="1524270">
                  <a:extLst>
                    <a:ext uri="{9D8B030D-6E8A-4147-A177-3AD203B41FA5}">
                      <a16:colId xmlns:a16="http://schemas.microsoft.com/office/drawing/2014/main" xmlns="" val="20005"/>
                    </a:ext>
                  </a:extLst>
                </a:gridCol>
              </a:tblGrid>
              <a:tr h="1296144">
                <a:tc>
                  <a:txBody>
                    <a:bodyPr/>
                    <a:lstStyle/>
                    <a:p>
                      <a:pPr marL="0" algn="r" defTabSz="914400" rtl="1" eaLnBrk="1" latinLnBrk="0" hangingPunct="1">
                        <a:spcAft>
                          <a:spcPts val="0"/>
                        </a:spcAft>
                      </a:pPr>
                      <a:r>
                        <a:rPr lang="he-IL" sz="2400" kern="1200" dirty="0" smtClean="0">
                          <a:solidFill>
                            <a:schemeClr val="tx2"/>
                          </a:solidFill>
                          <a:effectLst/>
                        </a:rPr>
                        <a:t>צרכן מקורות</a:t>
                      </a:r>
                      <a:endParaRPr lang="en-US" sz="2400" b="0" kern="1200" dirty="0">
                        <a:solidFill>
                          <a:schemeClr val="tx2"/>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1" eaLnBrk="1" latinLnBrk="0" hangingPunct="1">
                        <a:spcAft>
                          <a:spcPts val="0"/>
                        </a:spcAft>
                      </a:pPr>
                      <a:r>
                        <a:rPr lang="he-IL" sz="2400" kern="1200" dirty="0" smtClean="0">
                          <a:solidFill>
                            <a:schemeClr val="tx1"/>
                          </a:solidFill>
                          <a:effectLst/>
                        </a:rPr>
                        <a:t>כמות מים (מ"ק)</a:t>
                      </a:r>
                    </a:p>
                    <a:p>
                      <a:pPr marL="0" algn="r" defTabSz="914400" rtl="1" eaLnBrk="1" latinLnBrk="0" hangingPunct="1">
                        <a:spcAft>
                          <a:spcPts val="0"/>
                        </a:spcAft>
                      </a:pPr>
                      <a:endParaRPr lang="en-US" sz="2400" b="0" kern="1200" dirty="0">
                        <a:solidFill>
                          <a:schemeClr val="tx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1" eaLnBrk="1" latinLnBrk="0" hangingPunct="1">
                        <a:spcAft>
                          <a:spcPts val="0"/>
                        </a:spcAft>
                      </a:pPr>
                      <a:r>
                        <a:rPr lang="he-IL" sz="2400" kern="1200" dirty="0" smtClean="0">
                          <a:solidFill>
                            <a:schemeClr val="tx1"/>
                          </a:solidFill>
                          <a:effectLst/>
                        </a:rPr>
                        <a:t>תעריף</a:t>
                      </a:r>
                      <a:r>
                        <a:rPr lang="he-IL" sz="2400" kern="1200" baseline="0" dirty="0" smtClean="0">
                          <a:solidFill>
                            <a:schemeClr val="tx1"/>
                          </a:solidFill>
                          <a:effectLst/>
                        </a:rPr>
                        <a:t> 7/2017  ש"ח/מ"ק</a:t>
                      </a:r>
                      <a:endParaRPr lang="en-US" sz="2400" b="0" kern="1200" dirty="0">
                        <a:solidFill>
                          <a:schemeClr val="tx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1" eaLnBrk="1" latinLnBrk="0" hangingPunct="1">
                        <a:spcAft>
                          <a:spcPts val="0"/>
                        </a:spcAft>
                      </a:pPr>
                      <a:r>
                        <a:rPr lang="he-IL" sz="2400" kern="1200" dirty="0" smtClean="0">
                          <a:solidFill>
                            <a:schemeClr val="tx1"/>
                          </a:solidFill>
                          <a:effectLst/>
                        </a:rPr>
                        <a:t>תעריף משוקלל 2017-2022</a:t>
                      </a:r>
                      <a:endParaRPr lang="he-IL" sz="24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1" eaLnBrk="1" latinLnBrk="0" hangingPunct="1">
                        <a:spcAft>
                          <a:spcPts val="0"/>
                        </a:spcAft>
                      </a:pPr>
                      <a:r>
                        <a:rPr lang="he-IL" sz="2400" kern="1200" dirty="0" smtClean="0">
                          <a:solidFill>
                            <a:schemeClr val="tx1"/>
                          </a:solidFill>
                          <a:effectLst/>
                        </a:rPr>
                        <a:t>הוזלה</a:t>
                      </a:r>
                      <a:r>
                        <a:rPr lang="he-IL" sz="2400" kern="1200" baseline="0" dirty="0" smtClean="0">
                          <a:solidFill>
                            <a:schemeClr val="tx1"/>
                          </a:solidFill>
                          <a:effectLst/>
                        </a:rPr>
                        <a:t> נטו </a:t>
                      </a:r>
                      <a:r>
                        <a:rPr lang="he-IL" sz="2400" kern="1200" baseline="0" dirty="0" err="1" smtClean="0">
                          <a:solidFill>
                            <a:schemeClr val="tx1"/>
                          </a:solidFill>
                          <a:effectLst/>
                        </a:rPr>
                        <a:t>למ"ק</a:t>
                      </a:r>
                      <a:endParaRPr lang="he-IL" sz="24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1" eaLnBrk="1" latinLnBrk="0" hangingPunct="1">
                        <a:spcAft>
                          <a:spcPts val="0"/>
                        </a:spcAft>
                      </a:pPr>
                      <a:r>
                        <a:rPr lang="he-IL" sz="2400" kern="1200" dirty="0" smtClean="0">
                          <a:solidFill>
                            <a:schemeClr val="tx1"/>
                          </a:solidFill>
                          <a:effectLst/>
                        </a:rPr>
                        <a:t>סכום הוזלה (₪)</a:t>
                      </a:r>
                      <a:endParaRPr lang="he-IL" sz="24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467856">
                <a:tc>
                  <a:txBody>
                    <a:bodyPr/>
                    <a:lstStyle/>
                    <a:p>
                      <a:pPr algn="r" rtl="1">
                        <a:spcAft>
                          <a:spcPts val="0"/>
                        </a:spcAft>
                      </a:pPr>
                      <a:r>
                        <a:rPr lang="he-IL" sz="2400" kern="1200" dirty="0" smtClean="0">
                          <a:effectLst/>
                        </a:rPr>
                        <a:t>שפירים</a:t>
                      </a:r>
                      <a:endParaRPr lang="en-US" sz="2400" b="0" kern="1200" dirty="0">
                        <a:solidFill>
                          <a:schemeClr val="tx1">
                            <a:lumMod val="50000"/>
                          </a:schemeClr>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a:spcAft>
                          <a:spcPts val="0"/>
                        </a:spcAft>
                      </a:pPr>
                      <a:r>
                        <a:rPr lang="he-IL" sz="2400" b="0" kern="1200" dirty="0" smtClean="0">
                          <a:solidFill>
                            <a:schemeClr val="tx1">
                              <a:lumMod val="50000"/>
                            </a:schemeClr>
                          </a:solidFill>
                          <a:effectLst/>
                          <a:latin typeface="+mn-lt"/>
                          <a:ea typeface="+mn-ea"/>
                          <a:cs typeface="+mn-cs"/>
                        </a:rPr>
                        <a:t>25,000</a:t>
                      </a:r>
                      <a:endParaRPr lang="en-US" sz="2400" b="0" kern="1200" dirty="0">
                        <a:solidFill>
                          <a:schemeClr val="tx1">
                            <a:lumMod val="50000"/>
                          </a:schemeClr>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a:spcAft>
                          <a:spcPts val="0"/>
                        </a:spcAft>
                      </a:pPr>
                      <a:r>
                        <a:rPr lang="he-IL" sz="2400" kern="1200" dirty="0" smtClean="0">
                          <a:effectLst/>
                        </a:rPr>
                        <a:t>2.5</a:t>
                      </a:r>
                      <a:endParaRPr lang="en-US" sz="2400" b="0" kern="1200" dirty="0">
                        <a:solidFill>
                          <a:schemeClr val="tx1">
                            <a:lumMod val="50000"/>
                          </a:schemeClr>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1" eaLnBrk="1" latinLnBrk="0" hangingPunct="1">
                        <a:spcAft>
                          <a:spcPts val="0"/>
                        </a:spcAft>
                      </a:pPr>
                      <a:r>
                        <a:rPr lang="he-IL" sz="2400" kern="1200" dirty="0" smtClean="0">
                          <a:effectLst/>
                        </a:rPr>
                        <a:t>1.878</a:t>
                      </a:r>
                      <a:endParaRPr lang="he-IL" sz="2400" b="0" kern="1200" dirty="0">
                        <a:solidFill>
                          <a:schemeClr val="tx1">
                            <a:lumMod val="50000"/>
                          </a:schemeClr>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1" eaLnBrk="1" latinLnBrk="0" hangingPunct="1">
                        <a:spcAft>
                          <a:spcPts val="0"/>
                        </a:spcAft>
                      </a:pPr>
                      <a:r>
                        <a:rPr lang="he-IL" sz="2400" kern="1200" dirty="0" smtClean="0">
                          <a:effectLst/>
                        </a:rPr>
                        <a:t>0.622</a:t>
                      </a:r>
                      <a:endParaRPr lang="he-IL" sz="2400" b="0" kern="1200" dirty="0">
                        <a:solidFill>
                          <a:schemeClr val="tx1">
                            <a:lumMod val="50000"/>
                          </a:schemeClr>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1" eaLnBrk="1" latinLnBrk="0" hangingPunct="1">
                        <a:spcAft>
                          <a:spcPts val="0"/>
                        </a:spcAft>
                      </a:pPr>
                      <a:r>
                        <a:rPr lang="he-IL" sz="2400" b="0" kern="1200" dirty="0" smtClean="0">
                          <a:solidFill>
                            <a:schemeClr val="tx1">
                              <a:lumMod val="50000"/>
                            </a:schemeClr>
                          </a:solidFill>
                          <a:effectLst/>
                          <a:latin typeface="+mn-lt"/>
                          <a:ea typeface="+mn-ea"/>
                          <a:cs typeface="+mn-cs"/>
                        </a:rPr>
                        <a:t>15,550</a:t>
                      </a:r>
                      <a:r>
                        <a:rPr lang="he-IL" sz="2400" b="0" kern="1200" baseline="0" dirty="0" smtClean="0">
                          <a:solidFill>
                            <a:schemeClr val="tx1">
                              <a:lumMod val="50000"/>
                            </a:schemeClr>
                          </a:solidFill>
                          <a:effectLst/>
                          <a:latin typeface="+mn-lt"/>
                          <a:ea typeface="+mn-ea"/>
                          <a:cs typeface="+mn-cs"/>
                        </a:rPr>
                        <a:t> -</a:t>
                      </a:r>
                      <a:endParaRPr lang="he-IL" sz="2400" b="0" kern="1200" dirty="0">
                        <a:solidFill>
                          <a:schemeClr val="tx1">
                            <a:lumMod val="50000"/>
                          </a:schemeClr>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8" name="כותרת 1"/>
          <p:cNvSpPr txBox="1">
            <a:spLocks/>
          </p:cNvSpPr>
          <p:nvPr/>
        </p:nvSpPr>
        <p:spPr>
          <a:xfrm>
            <a:off x="611560" y="97159"/>
            <a:ext cx="7920880" cy="811561"/>
          </a:xfrm>
          <a:prstGeom prst="rect">
            <a:avLst/>
          </a:prstGeom>
        </p:spPr>
        <p:txBody>
          <a:bodyPr vert="horz" lIns="91440" tIns="45720" rIns="91440" bIns="45720" rtlCol="0" anchor="ctr">
            <a:noAutofit/>
          </a:bodyPr>
          <a:lstStyle>
            <a:lvl1pPr algn="l" defTabSz="914400" rtl="1" eaLnBrk="1" latinLnBrk="0" hangingPunct="1">
              <a:lnSpc>
                <a:spcPct val="100000"/>
              </a:lnSpc>
              <a:spcBef>
                <a:spcPct val="0"/>
              </a:spcBef>
              <a:buNone/>
              <a:defRPr sz="8800" kern="1200" cap="all" spc="-80" baseline="0">
                <a:solidFill>
                  <a:schemeClr val="tx1"/>
                </a:solidFill>
                <a:latin typeface="+mj-lt"/>
                <a:ea typeface="+mj-ea"/>
                <a:cs typeface="+mj-cs"/>
              </a:defRPr>
            </a:lvl1pPr>
          </a:lstStyle>
          <a:p>
            <a:pPr algn="r" fontAlgn="auto">
              <a:spcAft>
                <a:spcPts val="0"/>
              </a:spcAft>
            </a:pPr>
            <a:r>
              <a:rPr lang="he-IL" sz="4000" b="1" u="sng" dirty="0" smtClean="0">
                <a:solidFill>
                  <a:srgbClr val="FF0000"/>
                </a:solidFill>
              </a:rPr>
              <a:t>דוגמא </a:t>
            </a:r>
            <a:r>
              <a:rPr lang="he-IL" sz="4000" b="1" u="sng" dirty="0" smtClean="0">
                <a:solidFill>
                  <a:srgbClr val="0070C0"/>
                </a:solidFill>
              </a:rPr>
              <a:t>2</a:t>
            </a:r>
            <a:r>
              <a:rPr lang="he-IL" sz="4000" b="1" u="sng" dirty="0" smtClean="0">
                <a:solidFill>
                  <a:srgbClr val="FF0000"/>
                </a:solidFill>
              </a:rPr>
              <a:t> לחישוב סכום הזכאות</a:t>
            </a:r>
            <a:endParaRPr lang="he-IL" sz="4000" b="1" u="sng" dirty="0">
              <a:solidFill>
                <a:srgbClr val="FF0000"/>
              </a:solidFill>
            </a:endParaRPr>
          </a:p>
        </p:txBody>
      </p:sp>
      <p:sp>
        <p:nvSpPr>
          <p:cNvPr id="3" name="מלבן 2"/>
          <p:cNvSpPr/>
          <p:nvPr/>
        </p:nvSpPr>
        <p:spPr>
          <a:xfrm>
            <a:off x="1572517" y="5406402"/>
            <a:ext cx="5976664" cy="5760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3200" b="1" dirty="0" smtClean="0">
                <a:solidFill>
                  <a:srgbClr val="0070C0"/>
                </a:solidFill>
              </a:rPr>
              <a:t>תוספת עלות נטו (₪) = 15,035 </a:t>
            </a:r>
            <a:endParaRPr lang="he-IL" sz="3200" b="1" dirty="0">
              <a:solidFill>
                <a:srgbClr val="0070C0"/>
              </a:solidFill>
            </a:endParaRPr>
          </a:p>
        </p:txBody>
      </p:sp>
      <p:sp>
        <p:nvSpPr>
          <p:cNvPr id="6" name="מלבן 5"/>
          <p:cNvSpPr/>
          <p:nvPr/>
        </p:nvSpPr>
        <p:spPr>
          <a:xfrm>
            <a:off x="611560" y="6093296"/>
            <a:ext cx="7488832"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3200" b="1" dirty="0" smtClean="0">
                <a:solidFill>
                  <a:schemeClr val="tx1"/>
                </a:solidFill>
              </a:rPr>
              <a:t>סכום זכאות (₪): 15,035 </a:t>
            </a:r>
            <a:r>
              <a:rPr lang="en-US" sz="3200" b="1" dirty="0" smtClean="0">
                <a:solidFill>
                  <a:schemeClr val="tx1"/>
                </a:solidFill>
              </a:rPr>
              <a:t>X</a:t>
            </a:r>
            <a:r>
              <a:rPr lang="he-IL" sz="3200" b="1" dirty="0" smtClean="0">
                <a:solidFill>
                  <a:schemeClr val="tx1"/>
                </a:solidFill>
              </a:rPr>
              <a:t> 3 = 47,105</a:t>
            </a:r>
            <a:endParaRPr lang="he-IL" sz="3200" b="1" dirty="0">
              <a:solidFill>
                <a:schemeClr val="tx1"/>
              </a:solidFill>
            </a:endParaRPr>
          </a:p>
        </p:txBody>
      </p:sp>
    </p:spTree>
    <p:extLst>
      <p:ext uri="{BB962C8B-B14F-4D97-AF65-F5344CB8AC3E}">
        <p14:creationId xmlns:p14="http://schemas.microsoft.com/office/powerpoint/2010/main" val="29567127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משנה 4"/>
          <p:cNvSpPr>
            <a:spLocks noGrp="1"/>
          </p:cNvSpPr>
          <p:nvPr>
            <p:ph type="subTitle" idx="1"/>
          </p:nvPr>
        </p:nvSpPr>
        <p:spPr>
          <a:xfrm>
            <a:off x="323528" y="1320800"/>
            <a:ext cx="8496944" cy="5060528"/>
          </a:xfrm>
        </p:spPr>
        <p:txBody>
          <a:bodyPr>
            <a:normAutofit/>
          </a:bodyPr>
          <a:lstStyle/>
          <a:p>
            <a:pPr marL="342900" indent="-342900" algn="r">
              <a:buFont typeface="Arial" panose="020B0604020202020204" pitchFamily="34" charset="0"/>
              <a:buChar char="•"/>
            </a:pPr>
            <a:endParaRPr lang="he-IL" sz="4500" b="1" dirty="0" smtClean="0">
              <a:solidFill>
                <a:schemeClr val="tx1">
                  <a:lumMod val="50000"/>
                </a:schemeClr>
              </a:solidFill>
            </a:endParaRPr>
          </a:p>
          <a:p>
            <a:pPr marL="342900" indent="-342900" algn="r">
              <a:buFont typeface="Arial" panose="020B0604020202020204" pitchFamily="34" charset="0"/>
              <a:buChar char="•"/>
            </a:pPr>
            <a:endParaRPr lang="he-IL" sz="2800" dirty="0" smtClean="0">
              <a:solidFill>
                <a:schemeClr val="tx1">
                  <a:lumMod val="50000"/>
                </a:schemeClr>
              </a:solidFill>
            </a:endParaRPr>
          </a:p>
          <a:p>
            <a:pPr marL="342900" indent="-342900" algn="r">
              <a:buFont typeface="Arial" panose="020B0604020202020204" pitchFamily="34" charset="0"/>
              <a:buChar char="•"/>
            </a:pPr>
            <a:endParaRPr lang="he-IL" sz="2800" dirty="0">
              <a:solidFill>
                <a:schemeClr val="tx1">
                  <a:lumMod val="50000"/>
                </a:schemeClr>
              </a:solidFill>
            </a:endParaRPr>
          </a:p>
        </p:txBody>
      </p:sp>
      <p:sp>
        <p:nvSpPr>
          <p:cNvPr id="6" name="מציין מיקום תוכן 2"/>
          <p:cNvSpPr txBox="1">
            <a:spLocks/>
          </p:cNvSpPr>
          <p:nvPr/>
        </p:nvSpPr>
        <p:spPr>
          <a:xfrm>
            <a:off x="467544" y="1268760"/>
            <a:ext cx="8064896" cy="5328592"/>
          </a:xfrm>
          <a:prstGeom prst="rect">
            <a:avLst/>
          </a:prstGeom>
        </p:spPr>
        <p:txBody>
          <a:bodyPr vert="horz" lIns="91440" tIns="45720" rIns="91440" bIns="45720" rtlCol="0">
            <a:normAutofit fontScale="92500"/>
          </a:bodyPr>
          <a:lstStyle>
            <a:lvl1pPr marL="0" indent="0" algn="l" defTabSz="914400" rtl="1" eaLnBrk="1" latinLnBrk="0" hangingPunct="1">
              <a:spcBef>
                <a:spcPct val="20000"/>
              </a:spcBef>
              <a:spcAft>
                <a:spcPts val="600"/>
              </a:spcAft>
              <a:buFont typeface="Arial" pitchFamily="34" charset="0"/>
              <a:buNone/>
              <a:defRPr sz="2000" b="0" kern="1200" cap="all" spc="120" baseline="0">
                <a:solidFill>
                  <a:schemeClr val="tx2"/>
                </a:solidFill>
                <a:latin typeface="+mj-lt"/>
                <a:ea typeface="+mn-ea"/>
                <a:cs typeface="+mn-cs"/>
              </a:defRPr>
            </a:lvl1pPr>
            <a:lvl2pPr marL="457200" indent="0" algn="ctr" defTabSz="914400" rtl="1" eaLnBrk="1" latinLnBrk="0" hangingPunct="1">
              <a:spcBef>
                <a:spcPct val="20000"/>
              </a:spcBef>
              <a:buClr>
                <a:schemeClr val="tx2"/>
              </a:buClr>
              <a:buFont typeface="Arial" pitchFamily="34" charset="0"/>
              <a:buNone/>
              <a:defRPr sz="2000" kern="1200">
                <a:solidFill>
                  <a:schemeClr val="tx1">
                    <a:tint val="75000"/>
                  </a:schemeClr>
                </a:solidFill>
                <a:latin typeface="+mn-lt"/>
                <a:ea typeface="+mn-ea"/>
                <a:cs typeface="+mn-cs"/>
              </a:defRPr>
            </a:lvl2pPr>
            <a:lvl3pPr marL="914400" indent="0" algn="ctr" defTabSz="914400" rtl="1" eaLnBrk="1" latinLnBrk="0" hangingPunct="1">
              <a:spcBef>
                <a:spcPct val="20000"/>
              </a:spcBef>
              <a:buClr>
                <a:schemeClr val="tx2"/>
              </a:buClr>
              <a:buFont typeface="Arial" pitchFamily="34" charset="0"/>
              <a:buNone/>
              <a:defRPr sz="1800" kern="1200">
                <a:solidFill>
                  <a:schemeClr val="tx1">
                    <a:tint val="75000"/>
                  </a:schemeClr>
                </a:solidFill>
                <a:latin typeface="+mn-lt"/>
                <a:ea typeface="+mn-ea"/>
                <a:cs typeface="+mn-cs"/>
              </a:defRPr>
            </a:lvl3pPr>
            <a:lvl4pPr marL="1371600" indent="0" algn="ctr" defTabSz="914400" rtl="1" eaLnBrk="1" latinLnBrk="0" hangingPunct="1">
              <a:spcBef>
                <a:spcPct val="20000"/>
              </a:spcBef>
              <a:buClr>
                <a:schemeClr val="tx2"/>
              </a:buClr>
              <a:buFont typeface="Arial" pitchFamily="34" charset="0"/>
              <a:buNone/>
              <a:defRPr sz="1800" kern="1200">
                <a:solidFill>
                  <a:schemeClr val="tx1">
                    <a:tint val="75000"/>
                  </a:schemeClr>
                </a:solidFill>
                <a:latin typeface="+mn-lt"/>
                <a:ea typeface="+mn-ea"/>
                <a:cs typeface="+mn-cs"/>
              </a:defRPr>
            </a:lvl4pPr>
            <a:lvl5pPr marL="1828800" indent="0" algn="ctr" defTabSz="914400" rtl="1" eaLnBrk="1" latinLnBrk="0" hangingPunct="1">
              <a:spcBef>
                <a:spcPct val="20000"/>
              </a:spcBef>
              <a:buClr>
                <a:schemeClr val="tx2"/>
              </a:buClr>
              <a:buFont typeface="Arial" pitchFamily="34" charset="0"/>
              <a:buNone/>
              <a:defRPr sz="1800" kern="1200" baseline="0">
                <a:solidFill>
                  <a:schemeClr val="tx1">
                    <a:tint val="75000"/>
                  </a:schemeClr>
                </a:solidFill>
                <a:latin typeface="+mn-lt"/>
                <a:ea typeface="+mn-ea"/>
                <a:cs typeface="+mn-cs"/>
              </a:defRPr>
            </a:lvl5pPr>
            <a:lvl6pPr marL="2286000" indent="0" algn="ctr" defTabSz="914400" rtl="1"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6pPr>
            <a:lvl7pPr marL="2743200" indent="0" algn="ctr" defTabSz="914400" rtl="1"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7pPr>
            <a:lvl8pPr marL="3200400" indent="0" algn="ctr" defTabSz="914400" rtl="1"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8pPr>
            <a:lvl9pPr marL="3657600" indent="0" algn="ctr" defTabSz="914400" rtl="1"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9pPr>
          </a:lstStyle>
          <a:p>
            <a:pPr algn="r" fontAlgn="auto">
              <a:lnSpc>
                <a:spcPct val="110000"/>
              </a:lnSpc>
              <a:spcBef>
                <a:spcPts val="0"/>
              </a:spcBef>
              <a:spcAft>
                <a:spcPts val="0"/>
              </a:spcAft>
            </a:pPr>
            <a:r>
              <a:rPr lang="he-IL" sz="3200" dirty="0" smtClean="0">
                <a:solidFill>
                  <a:schemeClr val="tx1"/>
                </a:solidFill>
              </a:rPr>
              <a:t>   יצרן חקלאי כהגדרתו בחוק עידוד השקעות הון  </a:t>
            </a:r>
          </a:p>
          <a:p>
            <a:pPr algn="r" fontAlgn="auto">
              <a:lnSpc>
                <a:spcPct val="110000"/>
              </a:lnSpc>
              <a:spcBef>
                <a:spcPts val="0"/>
              </a:spcBef>
              <a:spcAft>
                <a:spcPts val="0"/>
              </a:spcAft>
            </a:pPr>
            <a:r>
              <a:rPr lang="he-IL" sz="3200" dirty="0">
                <a:solidFill>
                  <a:schemeClr val="tx1"/>
                </a:solidFill>
              </a:rPr>
              <a:t> </a:t>
            </a:r>
            <a:r>
              <a:rPr lang="he-IL" sz="3200" dirty="0" smtClean="0">
                <a:solidFill>
                  <a:schemeClr val="tx1"/>
                </a:solidFill>
              </a:rPr>
              <a:t>  - שיש ברשותו קרקע, מכסת מים, מכסת ייצור – </a:t>
            </a:r>
          </a:p>
          <a:p>
            <a:pPr algn="r" fontAlgn="auto">
              <a:lnSpc>
                <a:spcPct val="110000"/>
              </a:lnSpc>
              <a:spcBef>
                <a:spcPts val="0"/>
              </a:spcBef>
              <a:spcAft>
                <a:spcPts val="0"/>
              </a:spcAft>
            </a:pPr>
            <a:r>
              <a:rPr lang="he-IL" sz="3200" dirty="0">
                <a:solidFill>
                  <a:schemeClr val="tx1"/>
                </a:solidFill>
              </a:rPr>
              <a:t> </a:t>
            </a:r>
            <a:r>
              <a:rPr lang="he-IL" sz="3200" dirty="0" smtClean="0">
                <a:solidFill>
                  <a:schemeClr val="tx1"/>
                </a:solidFill>
              </a:rPr>
              <a:t>  ושמתקיימים לגביו התנאים המצטברים :</a:t>
            </a:r>
          </a:p>
          <a:p>
            <a:pPr algn="r" fontAlgn="auto"/>
            <a:endParaRPr lang="he-IL" sz="1100" dirty="0" smtClean="0">
              <a:solidFill>
                <a:schemeClr val="tx1"/>
              </a:solidFill>
            </a:endParaRPr>
          </a:p>
          <a:p>
            <a:pPr marL="457200" indent="-457200" algn="r" fontAlgn="auto">
              <a:buFont typeface="Arial" panose="020B0604020202020204" pitchFamily="34" charset="0"/>
              <a:buChar char="•"/>
            </a:pPr>
            <a:r>
              <a:rPr lang="he-IL" sz="3200" dirty="0" smtClean="0">
                <a:solidFill>
                  <a:schemeClr val="tx1"/>
                </a:solidFill>
              </a:rPr>
              <a:t>מפיק מים או צרכן של מפיק מים שפירים או מליחים, המשמשים להשקיית שטחים לייצור חקלאי.</a:t>
            </a:r>
          </a:p>
          <a:p>
            <a:pPr algn="r" fontAlgn="auto"/>
            <a:endParaRPr lang="he-IL" sz="1100" dirty="0" smtClean="0">
              <a:solidFill>
                <a:schemeClr val="tx1"/>
              </a:solidFill>
            </a:endParaRPr>
          </a:p>
          <a:p>
            <a:pPr marL="457200" indent="-457200" algn="r" fontAlgn="auto">
              <a:buFont typeface="Arial" panose="020B0604020202020204" pitchFamily="34" charset="0"/>
              <a:buChar char="•"/>
            </a:pPr>
            <a:r>
              <a:rPr lang="he-IL" sz="3200" dirty="0" smtClean="0">
                <a:solidFill>
                  <a:schemeClr val="tx1"/>
                </a:solidFill>
              </a:rPr>
              <a:t>חל או יחול ייקור בעלות המים האפקטיבית הנצרכת שלו לתקופה 1.7.2017- 30.6.2022.</a:t>
            </a:r>
          </a:p>
          <a:p>
            <a:pPr marL="457200" indent="-457200" algn="r" fontAlgn="auto">
              <a:buFont typeface="Arial" panose="020B0604020202020204" pitchFamily="34" charset="0"/>
              <a:buChar char="•"/>
            </a:pPr>
            <a:endParaRPr lang="he-IL" sz="2400" b="1" dirty="0"/>
          </a:p>
        </p:txBody>
      </p:sp>
      <p:sp>
        <p:nvSpPr>
          <p:cNvPr id="7" name="כותרת 1"/>
          <p:cNvSpPr txBox="1">
            <a:spLocks/>
          </p:cNvSpPr>
          <p:nvPr/>
        </p:nvSpPr>
        <p:spPr>
          <a:xfrm>
            <a:off x="1331640" y="297385"/>
            <a:ext cx="6336704" cy="811561"/>
          </a:xfrm>
          <a:prstGeom prst="rect">
            <a:avLst/>
          </a:prstGeom>
        </p:spPr>
        <p:txBody>
          <a:bodyPr vert="horz" lIns="91440" tIns="45720" rIns="91440" bIns="45720" rtlCol="0" anchor="ctr">
            <a:noAutofit/>
          </a:bodyPr>
          <a:lstStyle>
            <a:lvl1pPr algn="l" defTabSz="914400" rtl="1" eaLnBrk="1" latinLnBrk="0" hangingPunct="1">
              <a:lnSpc>
                <a:spcPct val="100000"/>
              </a:lnSpc>
              <a:spcBef>
                <a:spcPct val="0"/>
              </a:spcBef>
              <a:buNone/>
              <a:defRPr sz="8800" kern="1200" cap="all" spc="-80" baseline="0">
                <a:solidFill>
                  <a:schemeClr val="tx1"/>
                </a:solidFill>
                <a:latin typeface="+mj-lt"/>
                <a:ea typeface="+mj-ea"/>
                <a:cs typeface="+mj-cs"/>
              </a:defRPr>
            </a:lvl1pPr>
          </a:lstStyle>
          <a:p>
            <a:pPr algn="ctr" fontAlgn="auto">
              <a:spcAft>
                <a:spcPts val="0"/>
              </a:spcAft>
            </a:pPr>
            <a:r>
              <a:rPr lang="he-IL" sz="4000" b="1" u="sng" dirty="0" smtClean="0">
                <a:solidFill>
                  <a:srgbClr val="FF0000"/>
                </a:solidFill>
              </a:rPr>
              <a:t>תנאי סף להגשת בקשה</a:t>
            </a:r>
            <a:endParaRPr lang="he-IL" sz="4000" b="1" u="sng" dirty="0">
              <a:solidFill>
                <a:srgbClr val="FF0000"/>
              </a:solidFill>
            </a:endParaRPr>
          </a:p>
        </p:txBody>
      </p:sp>
    </p:spTree>
    <p:extLst>
      <p:ext uri="{BB962C8B-B14F-4D97-AF65-F5344CB8AC3E}">
        <p14:creationId xmlns:p14="http://schemas.microsoft.com/office/powerpoint/2010/main" val="3165563709"/>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5_Deloitte Standard">
  <a:themeElements>
    <a:clrScheme name="4_Deloitte Standard 1">
      <a:dk1>
        <a:srgbClr val="D9D9B2"/>
      </a:dk1>
      <a:lt1>
        <a:srgbClr val="FFFFFF"/>
      </a:lt1>
      <a:dk2>
        <a:srgbClr val="E5E5CC"/>
      </a:dk2>
      <a:lt2>
        <a:srgbClr val="000066"/>
      </a:lt2>
      <a:accent1>
        <a:srgbClr val="800080"/>
      </a:accent1>
      <a:accent2>
        <a:srgbClr val="996633"/>
      </a:accent2>
      <a:accent3>
        <a:srgbClr val="F0F0E2"/>
      </a:accent3>
      <a:accent4>
        <a:srgbClr val="DADADA"/>
      </a:accent4>
      <a:accent5>
        <a:srgbClr val="C0AAC0"/>
      </a:accent5>
      <a:accent6>
        <a:srgbClr val="8A5C2D"/>
      </a:accent6>
      <a:hlink>
        <a:srgbClr val="336600"/>
      </a:hlink>
      <a:folHlink>
        <a:srgbClr val="6666FF"/>
      </a:folHlink>
    </a:clrScheme>
    <a:fontScheme name="4_Deloitte Standard">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Deloitte Standard 1">
        <a:dk1>
          <a:srgbClr val="D9D9B2"/>
        </a:dk1>
        <a:lt1>
          <a:srgbClr val="FFFFFF"/>
        </a:lt1>
        <a:dk2>
          <a:srgbClr val="E5E5CC"/>
        </a:dk2>
        <a:lt2>
          <a:srgbClr val="000066"/>
        </a:lt2>
        <a:accent1>
          <a:srgbClr val="800080"/>
        </a:accent1>
        <a:accent2>
          <a:srgbClr val="996633"/>
        </a:accent2>
        <a:accent3>
          <a:srgbClr val="F0F0E2"/>
        </a:accent3>
        <a:accent4>
          <a:srgbClr val="DADADA"/>
        </a:accent4>
        <a:accent5>
          <a:srgbClr val="C0AAC0"/>
        </a:accent5>
        <a:accent6>
          <a:srgbClr val="8A5C2D"/>
        </a:accent6>
        <a:hlink>
          <a:srgbClr val="336600"/>
        </a:hlink>
        <a:folHlink>
          <a:srgbClr val="6666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חיוני">
  <a:themeElements>
    <a:clrScheme name="חיוני">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חיוני">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חיוני">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2673</TotalTime>
  <Words>1299</Words>
  <Application>Microsoft Office PowerPoint</Application>
  <PresentationFormat>‫הצגה על המסך (4:3)</PresentationFormat>
  <Paragraphs>250</Paragraphs>
  <Slides>20</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2</vt:i4>
      </vt:variant>
      <vt:variant>
        <vt:lpstr>כותרות שקופיות</vt:lpstr>
      </vt:variant>
      <vt:variant>
        <vt:i4>20</vt:i4>
      </vt:variant>
    </vt:vector>
  </HeadingPairs>
  <TitlesOfParts>
    <vt:vector size="27" baseType="lpstr">
      <vt:lpstr>Arial</vt:lpstr>
      <vt:lpstr>Arial Black</vt:lpstr>
      <vt:lpstr>Calibri</vt:lpstr>
      <vt:lpstr>Tahoma</vt:lpstr>
      <vt:lpstr>Wingdings</vt:lpstr>
      <vt:lpstr>5_Deloitte Standard</vt:lpstr>
      <vt:lpstr>חיוני</vt:lpstr>
      <vt:lpstr>הסכם המים (4) למפיקים פרטיים -    לאחר תיקון 27 לחוק המים</vt:lpstr>
      <vt:lpstr>רקע להסכמי המים השונים</vt:lpstr>
      <vt:lpstr>תיקון 27 לחוק המים</vt:lpstr>
      <vt:lpstr>מצגת של PowerPoint</vt:lpstr>
      <vt:lpstr>חישוב סכום הזכאות למפיק פרטי</vt:lpstr>
      <vt:lpstr> תעריפי הוזלת מקורות (₪/למ"ק) </vt:lpstr>
      <vt:lpstr>מצגת של PowerPoint</vt:lpstr>
      <vt:lpstr>מצגת של PowerPoint</vt:lpstr>
      <vt:lpstr>מצגת של PowerPoint</vt:lpstr>
      <vt:lpstr>מצגת של PowerPoint</vt:lpstr>
      <vt:lpstr>מצגת של PowerPoint</vt:lpstr>
      <vt:lpstr>סעיפי השקעה מוכרים</vt:lpstr>
      <vt:lpstr>תכניות השקעה</vt:lpstr>
      <vt:lpstr>העברת זכויות האגודה</vt:lpstr>
      <vt:lpstr>העברת זכויות – רישיון אזורי</vt:lpstr>
      <vt:lpstr>העברת זכויות –  למעבד הקרקע שאינו בעל הקרקע</vt:lpstr>
      <vt:lpstr>העברת זכויות - כללי</vt:lpstr>
      <vt:lpstr>מצגת של PowerPoint</vt:lpstr>
      <vt:lpstr>תעריפי עלות מוכרת (₪ / למ"ק)</vt:lpstr>
      <vt:lpstr>עלויות מהכללים של המים</vt:lpstr>
    </vt:vector>
  </TitlesOfParts>
  <Company>Deloitte Touche Tohmatsu Services,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amirpaz</dc:creator>
  <cp:lastModifiedBy>malkar</cp:lastModifiedBy>
  <cp:revision>417</cp:revision>
  <dcterms:created xsi:type="dcterms:W3CDTF">2011-01-18T09:34:39Z</dcterms:created>
  <dcterms:modified xsi:type="dcterms:W3CDTF">2019-02-14T11:20:36Z</dcterms:modified>
</cp:coreProperties>
</file>