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345" r:id="rId3"/>
    <p:sldId id="351" r:id="rId4"/>
    <p:sldId id="347" r:id="rId5"/>
    <p:sldId id="352" r:id="rId6"/>
    <p:sldId id="350" r:id="rId7"/>
    <p:sldId id="353" r:id="rId8"/>
    <p:sldId id="340" r:id="rId9"/>
    <p:sldId id="319" r:id="rId10"/>
    <p:sldId id="296" r:id="rId11"/>
    <p:sldId id="330" r:id="rId12"/>
    <p:sldId id="342" r:id="rId13"/>
    <p:sldId id="339" r:id="rId14"/>
    <p:sldId id="344" r:id="rId15"/>
    <p:sldId id="346" r:id="rId16"/>
    <p:sldId id="348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483F7BBB-C24F-4AEE-B69C-61381998E87C}">
          <p14:sldIdLst>
            <p14:sldId id="256"/>
            <p14:sldId id="345"/>
            <p14:sldId id="351"/>
            <p14:sldId id="347"/>
            <p14:sldId id="352"/>
            <p14:sldId id="350"/>
            <p14:sldId id="353"/>
            <p14:sldId id="340"/>
            <p14:sldId id="319"/>
            <p14:sldId id="296"/>
            <p14:sldId id="330"/>
            <p14:sldId id="342"/>
            <p14:sldId id="339"/>
            <p14:sldId id="344"/>
            <p14:sldId id="346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200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5BB0F1-BFD5-4A7E-B178-C26FBA553351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BDC58FF-576B-4077-9C61-255A0700E0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553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8FF-576B-4077-9C61-255A0700E06E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828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6D02-1CEE-41F8-A2F6-D8960E1AD414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342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8FF-576B-4077-9C61-255A0700E06E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8FF-576B-4077-9C61-255A0700E06E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81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B5D-2D3E-467C-8CEC-1E0FBDC4B21B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0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632A-B260-48D2-BBDB-640B23B3D31E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954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78B2-4412-4CE8-976F-3B765E675E10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48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882E-51EC-457A-97FE-B089C35D490E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05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DC8-42ED-4F79-AE65-79EF60CF95C6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511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63BB-ED45-427A-96E3-838EA4C9C3EC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162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096-5143-47D6-9456-F800ED103720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46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E0B1-DA3F-4A1C-A01E-8984BBE6AE6D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499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83B0-87FD-4C0A-AF1B-8AAF455AFF31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74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F0-B88E-4FBA-95EB-005F67362C3B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754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C0EE-7DBF-4BA3-A000-A244E12BB051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912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1864A-4DEF-4679-B1D2-E88F0BA1D74E}" type="datetime8">
              <a:rPr lang="he-IL" smtClean="0"/>
              <a:t>14 פברואר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B72E-0E06-48C3-B3DB-360D3E5F20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997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erez.yemini@alma-consulting.co.i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2566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b="1" dirty="0" smtClean="0"/>
              <a:t>"תיקון 27 לחוק המים" – היבטים כלכליים של הסכמי המים וקביעת העלויות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1752600"/>
          </a:xfrm>
        </p:spPr>
        <p:txBody>
          <a:bodyPr>
            <a:normAutofit fontScale="92500" lnSpcReduction="10000"/>
          </a:bodyPr>
          <a:lstStyle/>
          <a:p>
            <a:r>
              <a:rPr lang="he-IL" sz="2400" dirty="0" smtClean="0">
                <a:solidFill>
                  <a:schemeClr val="tx1"/>
                </a:solidFill>
              </a:rPr>
              <a:t>ארז ימיני</a:t>
            </a:r>
          </a:p>
          <a:p>
            <a:r>
              <a:rPr lang="he-IL" sz="2400" dirty="0" smtClean="0"/>
              <a:t>פברואר 2019</a:t>
            </a:r>
          </a:p>
          <a:p>
            <a:r>
              <a:rPr lang="he-IL" sz="2400" dirty="0" smtClean="0"/>
              <a:t>עלמא יעוץ וניהול (י.א.) בע"מ</a:t>
            </a:r>
          </a:p>
          <a:p>
            <a:r>
              <a:rPr lang="en-US" sz="1900" dirty="0" smtClean="0"/>
              <a:t>054-4785710</a:t>
            </a:r>
            <a:endParaRPr lang="he-IL" sz="1900" dirty="0" smtClean="0"/>
          </a:p>
          <a:p>
            <a:r>
              <a:rPr lang="he-IL" sz="1800" dirty="0" smtClean="0"/>
              <a:t> </a:t>
            </a:r>
            <a:r>
              <a:rPr lang="en-US" sz="1800" dirty="0" smtClean="0">
                <a:hlinkClick r:id="rId2"/>
              </a:rPr>
              <a:t>erez.yemini@alma-consulting.co.il</a:t>
            </a:r>
            <a:endParaRPr lang="en-US" sz="1800" dirty="0" smtClean="0"/>
          </a:p>
          <a:p>
            <a:endParaRPr lang="he-IL" dirty="0"/>
          </a:p>
        </p:txBody>
      </p:sp>
      <p:pic>
        <p:nvPicPr>
          <p:cNvPr id="4" name="תמונה 3" descr="תיאור: logo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1440160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6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כמויות מים שפירים בבסיס התחשיב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980184" y="6237312"/>
            <a:ext cx="382406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pic>
        <p:nvPicPr>
          <p:cNvPr id="6" name="תמונה 5" descr="תיאור: logo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316497"/>
              </p:ext>
            </p:extLst>
          </p:nvPr>
        </p:nvGraphicFramePr>
        <p:xfrm>
          <a:off x="1187624" y="1772820"/>
          <a:ext cx="6048672" cy="45004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846337"/>
                <a:gridCol w="2202335"/>
              </a:tblGrid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u="none" strike="noStrike" dirty="0">
                          <a:effectLst/>
                        </a:rPr>
                        <a:t> אגודת המים  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u="none" strike="noStrike" dirty="0">
                          <a:effectLst/>
                        </a:rPr>
                        <a:t> מטר קוב 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אפיקי מים שפירים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22,167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עין גדי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     856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דן מזרחי בית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3,029,159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 מי גולן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28,700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 עמק הירדן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37,395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עמק חרוד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27,399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קידוחים ללא ביתי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78,170,930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5203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קידוחים  בהפקה משולבת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21,107,624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אפיקי מים מליחים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48,197,733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עמק חרוד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16,407,451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עמק חרוד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5,158,162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עין גדי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855,751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כבול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17,000,000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מפיקים עיליים  קטנים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16,618,442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כברי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737,800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 קיבוץ דן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    56,100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027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u="none" strike="noStrike" dirty="0">
                          <a:effectLst/>
                        </a:rPr>
                        <a:t>סה"כ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 207,455,668 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0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אפליית מפיקי המים הפרטיים לעומת 'מקורות'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70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אפליית מפיקים פרטיים 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Narkisim" pitchFamily="34" charset="-79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88"/>
            <a:ext cx="8353425" cy="4786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סיכוני ביקוש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למפיקים פרטיים אין הגנה מפני סיכוני ביקוש;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מחירונים </a:t>
            </a:r>
            <a:r>
              <a:rPr lang="he-IL" sz="2800" b="1" dirty="0" err="1" smtClean="0">
                <a:latin typeface="Narkisim" pitchFamily="34" charset="-79"/>
                <a:cs typeface="Narkisim" pitchFamily="34" charset="-79"/>
              </a:rPr>
              <a:t>נורמטיבים</a:t>
            </a: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 שונים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-  מיטיבים עם מונופול המים הממשלתי לעומת מפיקים פרטיים;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סיכוני רגולציה;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אפליה ביחס לתאגידי מים וביוב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"איפוס" מענקי הון;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עלויות גבוהות </a:t>
            </a:r>
            <a:r>
              <a:rPr lang="he-IL" sz="2800" b="1" smtClean="0">
                <a:latin typeface="Narkisim" pitchFamily="34" charset="-79"/>
                <a:cs typeface="Narkisim" pitchFamily="34" charset="-79"/>
              </a:rPr>
              <a:t>לניהול קשרי רגולציה</a:t>
            </a: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עלויות הון 5% </a:t>
            </a:r>
            <a:r>
              <a:rPr lang="he-IL" sz="1600" b="1" dirty="0" smtClean="0">
                <a:latin typeface="Narkisim" pitchFamily="34" charset="-79"/>
                <a:cs typeface="Narkisim" pitchFamily="34" charset="-79"/>
              </a:rPr>
              <a:t>(לא קיימת יכולת לממן </a:t>
            </a:r>
            <a:r>
              <a:rPr lang="he-IL" sz="1600" b="1" dirty="0">
                <a:latin typeface="Narkisim" pitchFamily="34" charset="-79"/>
                <a:cs typeface="Narkisim" pitchFamily="34" charset="-79"/>
              </a:rPr>
              <a:t>בבנקים).</a:t>
            </a:r>
          </a:p>
        </p:txBody>
      </p:sp>
      <p:pic>
        <p:nvPicPr>
          <p:cNvPr id="6150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319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8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dirty="0" smtClean="0"/>
              <a:t>השלכות ביטול "היטל ההפקה"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35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היטל ההפקה – כרוניקה של מוות ידוע מראש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Narkisim" pitchFamily="34" charset="-79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88"/>
            <a:ext cx="8353425" cy="4786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שימש לאיזון במקום להציג את "מחיר הצל" של המים;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לא הוחל על 'מקורות' מסיבות פיסקאליות (תקציביות);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נוצרה "מפלצת" של 800! היטלי הפקה שונים;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"תיקון 27" החזיר את משק המים לעידן "קרן האיזון".</a:t>
            </a:r>
          </a:p>
        </p:txBody>
      </p:sp>
      <p:pic>
        <p:nvPicPr>
          <p:cNvPr id="6150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319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2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dirty="0" smtClean="0"/>
              <a:t>הגדרת 'מונופולין'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/>
              <a:t>26.  (א)  </a:t>
            </a:r>
            <a:r>
              <a:rPr lang="he-IL" dirty="0" err="1"/>
              <a:t>לענין</a:t>
            </a:r>
            <a:r>
              <a:rPr lang="he-IL" dirty="0"/>
              <a:t> חוק זה יראו כמונופולין ריכוז של יותר ממחצית מכלל אספקת נכסים או מכלל רכישתם, או של יותר ממחצית מכלל מתן שירותים, או מכלל רכישתם, בידיו של אדם אחד (להלן - בעל המונופולין). על קיומו של מונופולין כאמור יכריז הממונה בהודעה ברשומות; על הכרזה כאמור יחולו הוראות סעיף 43(ב) עד (ה), כאילו </a:t>
            </a:r>
            <a:r>
              <a:rPr lang="he-IL" dirty="0" err="1"/>
              <a:t>היתה</a:t>
            </a:r>
            <a:r>
              <a:rPr lang="he-IL" dirty="0"/>
              <a:t> קביעה לפי סעיף 43(א).</a:t>
            </a:r>
          </a:p>
          <a:p>
            <a:r>
              <a:rPr lang="he-IL" dirty="0"/>
              <a:t>          (ב)  המונופולין יכול שיהיה באזור </a:t>
            </a:r>
            <a:r>
              <a:rPr lang="he-IL" dirty="0" err="1"/>
              <a:t>מסויים</a:t>
            </a:r>
            <a:r>
              <a:rPr lang="he-IL" dirty="0"/>
              <a:t>.</a:t>
            </a:r>
          </a:p>
          <a:p>
            <a:r>
              <a:rPr lang="he-IL" dirty="0"/>
              <a:t>          (ג)   השר רשאי, לפי המלצת הממונה, לקבוע כי לגבי נכסים  </a:t>
            </a:r>
            <a:r>
              <a:rPr lang="he-IL" dirty="0" err="1"/>
              <a:t>מסויימים</a:t>
            </a:r>
            <a:r>
              <a:rPr lang="he-IL" dirty="0"/>
              <a:t> או שירות </a:t>
            </a:r>
            <a:r>
              <a:rPr lang="he-IL" dirty="0" err="1"/>
              <a:t>מסויים</a:t>
            </a:r>
            <a:r>
              <a:rPr lang="he-IL" dirty="0"/>
              <a:t>, יראו כמונופולין ריכוז בשיעור נמוך ממחצית אם ראה כי למי שבידיו ריכוז כאמור יש השפעה מכרעת בשוק לגבי אותם נכסים או אותם שירותים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sz="5100" b="1" dirty="0"/>
              <a:t>מתוך חוק ההגבלים העסקיים, תשמ"ח-1988</a:t>
            </a:r>
          </a:p>
          <a:p>
            <a:pPr marL="0" indent="0">
              <a:buNone/>
            </a:pPr>
            <a:r>
              <a:rPr lang="he-IL" dirty="0"/>
              <a:t/>
            </a:r>
            <a:br>
              <a:rPr lang="he-IL" dirty="0"/>
            </a:br>
            <a:endParaRPr lang="he-IL" sz="3100" b="1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525658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pic>
        <p:nvPicPr>
          <p:cNvPr id="6" name="תמונה 5" descr="תיאור: logo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dirty="0" smtClean="0"/>
              <a:t>מסקנות ביניים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b="1" dirty="0" smtClean="0"/>
              <a:t>להכיר בעובדה שבשנת   2019חקלאות והתיישבות אינם קשורים למוקדי כוח פוליטיים – </a:t>
            </a:r>
            <a:r>
              <a:rPr lang="he-IL" dirty="0" smtClean="0"/>
              <a:t>חיזוק גופים מקצועיים כגון "מים בישראל" הם כורח המציאות;</a:t>
            </a:r>
          </a:p>
          <a:p>
            <a:r>
              <a:rPr lang="he-IL" b="1" dirty="0" smtClean="0"/>
              <a:t>רשות המים והביוב הממשלתית להבדיל מ"נציבות המים" – </a:t>
            </a:r>
            <a:r>
              <a:rPr lang="he-IL" dirty="0" smtClean="0"/>
              <a:t>זיקה פחותה לחקלאות המהווה מגזר צריכה רגיל לעומת מגזרים אחרים;</a:t>
            </a:r>
            <a:endParaRPr lang="he-IL" b="1" dirty="0" smtClean="0"/>
          </a:p>
          <a:p>
            <a:r>
              <a:rPr lang="he-IL" b="1" dirty="0" smtClean="0"/>
              <a:t>אגודות מים קטנות (ומיקרו-אגודות) </a:t>
            </a:r>
            <a:r>
              <a:rPr lang="he-IL" dirty="0" smtClean="0"/>
              <a:t>– השיטה החדשה בטווח הארוך תחייב "להחזיר את המפתחות".</a:t>
            </a:r>
          </a:p>
          <a:p>
            <a:r>
              <a:rPr lang="he-IL" b="1" dirty="0" smtClean="0"/>
              <a:t>'מקורות' – </a:t>
            </a:r>
            <a:r>
              <a:rPr lang="he-IL" dirty="0" smtClean="0"/>
              <a:t>לאחר סיום הרפתקאות מתקן ההתפלה באשדוד תוכל להתאושש ולחזק את כוחה על חשבון אגודות המים והביוב;</a:t>
            </a:r>
          </a:p>
          <a:p>
            <a:r>
              <a:rPr lang="he-IL" b="1" dirty="0" smtClean="0"/>
              <a:t>אגודות המים צריכות לחזק את היכולת המקצועית להגיש אלטרנטיבות לתחשיבי רשות המים והביוב הממשלתית.</a:t>
            </a:r>
            <a:r>
              <a:rPr lang="he-IL" dirty="0"/>
              <a:t/>
            </a:r>
            <a:br>
              <a:rPr lang="he-IL" dirty="0"/>
            </a:br>
            <a:endParaRPr lang="he-IL" sz="3100" b="1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525658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pic>
        <p:nvPicPr>
          <p:cNvPr id="6" name="תמונה 5" descr="תיאור: logo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6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הבהרות למצגת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e-IL" dirty="0" smtClean="0"/>
              <a:t>עלמא יעוץ וניהול מספקת שירותי ייעוץ וניהול פרויקטים בתחום התשתיות.</a:t>
            </a:r>
          </a:p>
          <a:p>
            <a:pPr algn="just"/>
            <a:r>
              <a:rPr lang="he-IL" dirty="0" smtClean="0"/>
              <a:t>מסמך זה הנו מייצג רק את עמדתה של </a:t>
            </a:r>
            <a:r>
              <a:rPr lang="he-IL" b="1" dirty="0" smtClean="0"/>
              <a:t>עלמא</a:t>
            </a:r>
            <a:r>
              <a:rPr lang="he-IL" dirty="0" smtClean="0"/>
              <a:t>, ואין הוא בהכרח מבטא את עמדתם של גופים שונים שעלמא נותנת להם שירותים;</a:t>
            </a:r>
            <a:endParaRPr lang="he-IL" dirty="0"/>
          </a:p>
        </p:txBody>
      </p:sp>
      <p:pic>
        <p:nvPicPr>
          <p:cNvPr id="4" name="תמונה 3" descr="תיאור: logo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61662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96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למרות הכול, </a:t>
            </a:r>
            <a:b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</a:b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תיקון 27 שיפר את מצבם של החקלאים 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Narkisim" pitchFamily="34" charset="-79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88"/>
            <a:ext cx="8353425" cy="4786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נאיבי היה לחשוב שבדרום המדינה ישלמו כ- 3 שקלים </a:t>
            </a:r>
            <a:r>
              <a:rPr lang="he-IL" sz="2800" dirty="0" err="1" smtClean="0">
                <a:latin typeface="Narkisim" pitchFamily="34" charset="-79"/>
                <a:cs typeface="Narkisim" pitchFamily="34" charset="-79"/>
              </a:rPr>
              <a:t>למ"ק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 ואילו מפיקי מים בצפון "יפתחו" פערים של מעל 2 שקלים בין הצפון לדרום. 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בזמן הפציעות נחתם הסכם מים חדש ונקבעו עלויות מוכרות למפיקים פרטיים, </a:t>
            </a:r>
            <a:r>
              <a:rPr lang="he-IL" sz="2800" b="1" u="sng" dirty="0" smtClean="0">
                <a:latin typeface="Narkisim" pitchFamily="34" charset="-79"/>
                <a:cs typeface="Narkisim" pitchFamily="34" charset="-79"/>
              </a:rPr>
              <a:t>החקלאים נגררו לתהליך במקום ליזום השוואת תעריפים הדרגתית</a:t>
            </a: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ניתוק סופי בין העלויות והתעריפים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וכן שלילת תמריצים להתייעל.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"קרן האיזון"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לאחר הפסקה של 19 שנים קמה לתחיה. </a:t>
            </a:r>
          </a:p>
          <a:p>
            <a:pPr algn="just">
              <a:buFont typeface="Wingdings" pitchFamily="2" charset="2"/>
              <a:buChar char="§"/>
            </a:pPr>
            <a:endParaRPr lang="he-IL" sz="2800" b="1" dirty="0" smtClean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6150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319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5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תיקון 27 לחוק המים – הלאמת אגודות המים הפרטיות תוך שימוש בכלים </a:t>
            </a:r>
            <a:r>
              <a:rPr lang="he-IL" sz="3600" dirty="0" err="1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תעריפיים</a:t>
            </a: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 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Narkisim" pitchFamily="34" charset="-79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88"/>
            <a:ext cx="8353425" cy="47863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תעריף החשמל במדינת ישראל</a:t>
            </a: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1800" b="1" dirty="0" smtClean="0">
                <a:latin typeface="Narkisim" pitchFamily="34" charset="-79"/>
                <a:cs typeface="Narkisim" pitchFamily="34" charset="-79"/>
              </a:rPr>
              <a:t>(למי שאינו רוכש חשמל ישירות מיצרן חשמל פרטי) </a:t>
            </a: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– אח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יד לפי עקרון "בול הדואר";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תעריפי תאגידי מים וביוב – עקרון "בול הדואר";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לפני "תיקון 27"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</a:t>
            </a:r>
          </a:p>
          <a:p>
            <a:pPr lvl="1" algn="just">
              <a:buFont typeface="Wingdings" pitchFamily="2" charset="2"/>
              <a:buChar char="§"/>
            </a:pPr>
            <a:r>
              <a:rPr lang="he-IL" sz="2400" dirty="0" smtClean="0">
                <a:latin typeface="Narkisim" pitchFamily="34" charset="-79"/>
                <a:cs typeface="Narkisim" pitchFamily="34" charset="-79"/>
              </a:rPr>
              <a:t>מפיקים פרטיים ומפעלים משותפים – עלות הפקה + "היטל הפקה" = עלות מים להשקיה;</a:t>
            </a:r>
          </a:p>
          <a:p>
            <a:pPr lvl="1" algn="just">
              <a:buFont typeface="Wingdings" pitchFamily="2" charset="2"/>
              <a:buChar char="§"/>
            </a:pPr>
            <a:r>
              <a:rPr lang="he-IL" sz="2400" dirty="0" smtClean="0">
                <a:latin typeface="Narkisim" pitchFamily="34" charset="-79"/>
                <a:cs typeface="Narkisim" pitchFamily="34" charset="-79"/>
              </a:rPr>
              <a:t>צרכני 'מקורות' – תשלום לפי מחירי "תקנות";</a:t>
            </a:r>
          </a:p>
          <a:p>
            <a:pPr lvl="1" algn="just">
              <a:buFont typeface="Wingdings" pitchFamily="2" charset="2"/>
              <a:buChar char="§"/>
            </a:pPr>
            <a:r>
              <a:rPr lang="he-IL" sz="2400" dirty="0" smtClean="0">
                <a:latin typeface="Narkisim" pitchFamily="34" charset="-79"/>
                <a:cs typeface="Narkisim" pitchFamily="34" charset="-79"/>
              </a:rPr>
              <a:t>מתווה תעריפים למים שפירים שהיה אמור להגיע לכ-3 שקלים </a:t>
            </a:r>
            <a:r>
              <a:rPr lang="he-IL" sz="2400" dirty="0" err="1" smtClean="0">
                <a:latin typeface="Narkisim" pitchFamily="34" charset="-79"/>
                <a:cs typeface="Narkisim" pitchFamily="34" charset="-79"/>
              </a:rPr>
              <a:t>למ"ק</a:t>
            </a:r>
            <a:r>
              <a:rPr lang="he-IL" sz="2400" dirty="0" smtClean="0">
                <a:latin typeface="Narkisim" pitchFamily="34" charset="-79"/>
                <a:cs typeface="Narkisim" pitchFamily="34" charset="-79"/>
              </a:rPr>
              <a:t> מים שפירים;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לאחר "תיקון 27" – השוואת תעריפי מים תוך הלאמה של כלי הפקת מים והעברתם לשליטת 'מקורות'.</a:t>
            </a:r>
          </a:p>
        </p:txBody>
      </p:sp>
      <p:pic>
        <p:nvPicPr>
          <p:cNvPr id="6150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319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1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520920" y="720606"/>
            <a:ext cx="8424936" cy="723528"/>
          </a:xfr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f" panose="00000500000000000000" pitchFamily="2" charset="-79"/>
                <a:cs typeface="+mn-cs"/>
              </a:rPr>
              <a:t>תיקון החקיקה יוביל להעברת של כ-300 </a:t>
            </a:r>
            <a:r>
              <a:rPr lang="he-I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f" panose="00000500000000000000" pitchFamily="2" charset="-79"/>
                <a:cs typeface="+mn-cs"/>
              </a:rPr>
              <a:t>מלש"ח</a:t>
            </a:r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f" panose="00000500000000000000" pitchFamily="2" charset="-79"/>
                <a:cs typeface="+mn-cs"/>
              </a:rPr>
              <a:t> למשק המים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5436096" y="1887014"/>
            <a:ext cx="2592288" cy="576064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ysClr val="windowText" lastClr="000000"/>
                </a:solidFill>
                <a:latin typeface="Alef" panose="00000500000000000000" pitchFamily="2" charset="-79"/>
              </a:rPr>
              <a:t>מפיקים </a:t>
            </a:r>
            <a:r>
              <a:rPr lang="he-IL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פרטיים</a:t>
            </a:r>
            <a:endParaRPr lang="he-IL" dirty="0">
              <a:solidFill>
                <a:sysClr val="windowText" lastClr="000000"/>
              </a:solidFill>
              <a:latin typeface="Alef" panose="00000500000000000000" pitchFamily="2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850052" y="144413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000" b="1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המודל הקיים</a:t>
            </a:r>
            <a:endParaRPr lang="he-IL" sz="2000" b="1" dirty="0">
              <a:solidFill>
                <a:sysClr val="windowText" lastClr="000000"/>
              </a:solidFill>
              <a:latin typeface="Alef" panose="00000500000000000000" pitchFamily="2" charset="-79"/>
            </a:endParaRPr>
          </a:p>
        </p:txBody>
      </p:sp>
      <p:cxnSp>
        <p:nvCxnSpPr>
          <p:cNvPr id="9" name="מחבר ישר 8"/>
          <p:cNvCxnSpPr/>
          <p:nvPr/>
        </p:nvCxnSpPr>
        <p:spPr>
          <a:xfrm>
            <a:off x="4463988" y="1300408"/>
            <a:ext cx="0" cy="378477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/>
          <p:cNvSpPr/>
          <p:nvPr/>
        </p:nvSpPr>
        <p:spPr>
          <a:xfrm>
            <a:off x="1184419" y="1463505"/>
            <a:ext cx="2254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000" b="1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תיקון החקיקה המוצע</a:t>
            </a:r>
            <a:endParaRPr lang="he-IL" sz="2000" b="1" dirty="0">
              <a:solidFill>
                <a:sysClr val="windowText" lastClr="000000"/>
              </a:solidFill>
              <a:latin typeface="Alef" panose="00000500000000000000" pitchFamily="2" charset="-79"/>
            </a:endParaRPr>
          </a:p>
        </p:txBody>
      </p:sp>
      <p:sp>
        <p:nvSpPr>
          <p:cNvPr id="12" name="חץ למטה 11"/>
          <p:cNvSpPr/>
          <p:nvPr/>
        </p:nvSpPr>
        <p:spPr>
          <a:xfrm>
            <a:off x="6489123" y="3226507"/>
            <a:ext cx="396044" cy="931749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latin typeface="Alef" panose="00000500000000000000" pitchFamily="2" charset="-79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5436096" y="4385235"/>
            <a:ext cx="2430180" cy="432048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אוצר     המדינה</a:t>
            </a:r>
            <a:endParaRPr lang="he-IL" dirty="0">
              <a:solidFill>
                <a:sysClr val="windowText" lastClr="000000"/>
              </a:solidFill>
              <a:latin typeface="Alef" panose="00000500000000000000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0052" y="2633573"/>
            <a:ext cx="16741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>
                <a:latin typeface="Alef" panose="00000500000000000000" pitchFamily="2" charset="-79"/>
              </a:rPr>
              <a:t>היטל הפקה</a:t>
            </a:r>
          </a:p>
          <a:p>
            <a:pPr algn="ctr"/>
            <a:r>
              <a:rPr lang="he-IL" sz="1600" dirty="0" smtClean="0">
                <a:latin typeface="Alef" panose="00000500000000000000" pitchFamily="2" charset="-79"/>
              </a:rPr>
              <a:t>כ-300 </a:t>
            </a:r>
            <a:r>
              <a:rPr lang="he-IL" sz="1600" dirty="0" err="1" smtClean="0">
                <a:latin typeface="Alef" panose="00000500000000000000" pitchFamily="2" charset="-79"/>
              </a:rPr>
              <a:t>מלש"ח</a:t>
            </a:r>
            <a:endParaRPr lang="he-IL" sz="1600" dirty="0">
              <a:latin typeface="Alef" panose="00000500000000000000" pitchFamily="2" charset="-79"/>
            </a:endParaRPr>
          </a:p>
        </p:txBody>
      </p:sp>
      <p:sp>
        <p:nvSpPr>
          <p:cNvPr id="26" name="מלבן מעוגל 25"/>
          <p:cNvSpPr/>
          <p:nvPr/>
        </p:nvSpPr>
        <p:spPr>
          <a:xfrm>
            <a:off x="971600" y="1919886"/>
            <a:ext cx="2664296" cy="576064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מפיקים פרטיים</a:t>
            </a:r>
            <a:endParaRPr lang="he-IL" dirty="0">
              <a:solidFill>
                <a:sysClr val="windowText" lastClr="000000"/>
              </a:solidFill>
              <a:latin typeface="Alef" panose="00000500000000000000" pitchFamily="2" charset="-79"/>
            </a:endParaRPr>
          </a:p>
        </p:txBody>
      </p:sp>
      <p:sp>
        <p:nvSpPr>
          <p:cNvPr id="28" name="חץ למטה 27"/>
          <p:cNvSpPr/>
          <p:nvPr/>
        </p:nvSpPr>
        <p:spPr>
          <a:xfrm>
            <a:off x="1250631" y="3199602"/>
            <a:ext cx="396044" cy="879772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lef" panose="00000500000000000000" pitchFamily="2" charset="-79"/>
            </a:endParaRPr>
          </a:p>
        </p:txBody>
      </p:sp>
      <p:sp>
        <p:nvSpPr>
          <p:cNvPr id="29" name="מלבן מעוגל 28"/>
          <p:cNvSpPr/>
          <p:nvPr/>
        </p:nvSpPr>
        <p:spPr>
          <a:xfrm>
            <a:off x="1043607" y="4407495"/>
            <a:ext cx="2394954" cy="432048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ysClr val="windowText" lastClr="000000"/>
                </a:solidFill>
                <a:latin typeface="Alef" panose="00000500000000000000" pitchFamily="2" charset="-79"/>
              </a:rPr>
              <a:t>משק המים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7584" y="2633572"/>
            <a:ext cx="12421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>
                <a:latin typeface="Alef" panose="00000500000000000000" pitchFamily="2" charset="-79"/>
              </a:rPr>
              <a:t>מחיר המים האחיד</a:t>
            </a:r>
            <a:endParaRPr lang="he-IL" sz="1600" dirty="0">
              <a:latin typeface="Alef" panose="00000500000000000000" pitchFamily="2" charset="-79"/>
            </a:endParaRPr>
          </a:p>
        </p:txBody>
      </p:sp>
      <p:sp>
        <p:nvSpPr>
          <p:cNvPr id="33" name="חץ למטה 32"/>
          <p:cNvSpPr/>
          <p:nvPr/>
        </p:nvSpPr>
        <p:spPr>
          <a:xfrm rot="10800000">
            <a:off x="2452901" y="3171018"/>
            <a:ext cx="396044" cy="805462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latin typeface="Alef" panose="00000500000000000000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7492" y="2708920"/>
            <a:ext cx="1242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>
                <a:latin typeface="Alef" panose="00000500000000000000" pitchFamily="2" charset="-79"/>
              </a:rPr>
              <a:t>עלות הפקה נורמטיבית שאינה תלויה מטרות </a:t>
            </a:r>
            <a:endParaRPr lang="he-IL" sz="1600" dirty="0">
              <a:latin typeface="Alef" panose="00000500000000000000" pitchFamily="2" charset="-79"/>
            </a:endParaRPr>
          </a:p>
        </p:txBody>
      </p:sp>
      <p:sp>
        <p:nvSpPr>
          <p:cNvPr id="35" name="מלבן מעוגל 34"/>
          <p:cNvSpPr/>
          <p:nvPr/>
        </p:nvSpPr>
        <p:spPr>
          <a:xfrm>
            <a:off x="520920" y="5106963"/>
            <a:ext cx="8246176" cy="1368152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Alef" panose="00000500000000000000" pitchFamily="2" charset="-79"/>
              </a:rPr>
              <a:t>תיקון החקיקה הוא הפלטפורמה להורדת תעריפי המים לצרכנים בכ-300 </a:t>
            </a:r>
            <a:r>
              <a:rPr lang="he-IL" dirty="0" err="1" smtClean="0">
                <a:latin typeface="Alef" panose="00000500000000000000" pitchFamily="2" charset="-79"/>
              </a:rPr>
              <a:t>מלש"ח</a:t>
            </a:r>
            <a:r>
              <a:rPr lang="he-IL" dirty="0" smtClean="0">
                <a:latin typeface="Alef" panose="00000500000000000000" pitchFamily="2" charset="-79"/>
              </a:rPr>
              <a:t> בשנה</a:t>
            </a:r>
          </a:p>
          <a:p>
            <a:pPr algn="ctr"/>
            <a:r>
              <a:rPr lang="he-IL" dirty="0" smtClean="0">
                <a:latin typeface="Alef" panose="00000500000000000000" pitchFamily="2" charset="-79"/>
              </a:rPr>
              <a:t>השקולים להפחתה בגובה המע"מ על מחיר המים בנוסף מגלמת הרפורמה ייעול מערך ההפקה ע"י הפרדת רישוי, ניתוק מטרות, סליקה ע"י מנהל מערכת </a:t>
            </a:r>
            <a:endParaRPr lang="he-IL" dirty="0">
              <a:latin typeface="Alef" panose="00000500000000000000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0152" y="4115687"/>
            <a:ext cx="168441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lef" panose="00000500000000000000" pitchFamily="2" charset="-79"/>
              </a:rPr>
              <a:t> </a:t>
            </a:r>
            <a:r>
              <a:rPr lang="en-US" sz="6000" dirty="0" smtClean="0">
                <a:solidFill>
                  <a:srgbClr val="C00000"/>
                </a:solidFill>
                <a:latin typeface="Alef" panose="00000500000000000000" pitchFamily="2" charset="-79"/>
              </a:rPr>
              <a:t>X </a:t>
            </a:r>
            <a:endParaRPr lang="he-IL" sz="5400" dirty="0">
              <a:solidFill>
                <a:srgbClr val="C00000"/>
              </a:solidFill>
              <a:latin typeface="Alef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848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2" grpId="0"/>
      <p:bldP spid="33" grpId="0" animBg="1"/>
      <p:bldP spid="3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600" dirty="0" smtClean="0">
                <a:latin typeface="Arial Unicode MS" pitchFamily="34" charset="-128"/>
                <a:ea typeface="Arial Unicode MS" pitchFamily="34" charset="-128"/>
                <a:cs typeface="Narkisim" pitchFamily="34" charset="-79"/>
              </a:rPr>
              <a:t>למה פשוט, אם אפשר מסובך ?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Narkisim" pitchFamily="34" charset="-79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88"/>
            <a:ext cx="8353425" cy="4786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ניתן היה להגיע לעקרון של אחידות </a:t>
            </a:r>
            <a:r>
              <a:rPr lang="he-IL" sz="2800" dirty="0" err="1" smtClean="0">
                <a:latin typeface="Narkisim" pitchFamily="34" charset="-79"/>
                <a:cs typeface="Narkisim" pitchFamily="34" charset="-79"/>
              </a:rPr>
              <a:t>תעריפית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 ארצית באמצעות התאמת "היטלי ההפקה" והימנעות ממנגנונים מסובכים;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b="1" dirty="0" smtClean="0">
                <a:latin typeface="Narkisim" pitchFamily="34" charset="-79"/>
                <a:cs typeface="Narkisim" pitchFamily="34" charset="-79"/>
              </a:rPr>
              <a:t>תיקון 27 לחוק המים הינו מהלך המיטב עם קבוצת 'מקורות';</a:t>
            </a:r>
          </a:p>
          <a:p>
            <a:pPr algn="just">
              <a:buFont typeface="Wingdings" pitchFamily="2" charset="2"/>
              <a:buChar char="§"/>
            </a:pP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היכולת לבצע מהלכים דוגמת "תיקון 27" הנה חלק מהשינויים העוברים על המשק הישראלי, ובכללם: ירידת קרנה של החקלאות והמגזר החקלאי;</a:t>
            </a:r>
          </a:p>
          <a:p>
            <a:pPr marL="0" indent="0" algn="just">
              <a:buNone/>
            </a:pPr>
            <a:endParaRPr lang="he-IL" sz="2800" b="1" dirty="0" smtClean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6150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13319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1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dirty="0" smtClean="0"/>
              <a:t>סוגיות שונות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מה קורה שיש מפיק שאינו ספק ? </a:t>
            </a:r>
          </a:p>
          <a:p>
            <a:r>
              <a:rPr lang="he-IL" sz="3100" b="1" dirty="0" smtClean="0"/>
              <a:t>שילוב של מים שאינם לחקלאות;</a:t>
            </a:r>
          </a:p>
          <a:p>
            <a:r>
              <a:rPr lang="he-IL" sz="3100" b="1" dirty="0" smtClean="0"/>
              <a:t>האם ניתן "להחזיר מפתחות" ולתת למונופול המים 'מקורות' אחריות לאספקת המים?</a:t>
            </a:r>
          </a:p>
          <a:p>
            <a:r>
              <a:rPr lang="he-IL" sz="3100" b="1" dirty="0" smtClean="0"/>
              <a:t>האם ניתן לקבוע אסטרטגיה אחידה? </a:t>
            </a:r>
            <a:endParaRPr lang="he-IL" sz="3100" b="1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525658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pic>
        <p:nvPicPr>
          <p:cNvPr id="6" name="תמונה 5" descr="תיאור: logo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6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e-IL" dirty="0" smtClean="0"/>
              <a:t>עלות מוכרת לקידוחים </a:t>
            </a:r>
            <a:br>
              <a:rPr lang="he-IL" dirty="0" smtClean="0"/>
            </a:br>
            <a:r>
              <a:rPr lang="he-IL" sz="2200" dirty="0" smtClean="0"/>
              <a:t>(נכון ליולי 2017)</a:t>
            </a:r>
            <a:endParaRPr lang="he-IL" sz="2200" dirty="0"/>
          </a:p>
        </p:txBody>
      </p:sp>
      <p:pic>
        <p:nvPicPr>
          <p:cNvPr id="4" name="תמונה 3" descr="תיאור: logo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616624" cy="365125"/>
          </a:xfrm>
        </p:spPr>
        <p:txBody>
          <a:bodyPr/>
          <a:lstStyle/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sp>
        <p:nvSpPr>
          <p:cNvPr id="9" name="מציין מיקום של כותרת תחתונה 4"/>
          <p:cNvSpPr txBox="1">
            <a:spLocks/>
          </p:cNvSpPr>
          <p:nvPr/>
        </p:nvSpPr>
        <p:spPr>
          <a:xfrm>
            <a:off x="2060104" y="650875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 dirty="0"/>
          </a:p>
        </p:txBody>
      </p:sp>
      <p:sp>
        <p:nvSpPr>
          <p:cNvPr id="10" name="מציין מיקום של כותרת תחתונה 4"/>
          <p:cNvSpPr txBox="1">
            <a:spLocks/>
          </p:cNvSpPr>
          <p:nvPr/>
        </p:nvSpPr>
        <p:spPr>
          <a:xfrm>
            <a:off x="2212504" y="666115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עלמא יעוץ וניהול (י.א.) בע"מ </a:t>
            </a:r>
            <a:r>
              <a:rPr lang="en-US" smtClean="0"/>
              <a:t>www.alma-consulting.co.il 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868911" y="1916832"/>
            <a:ext cx="13858029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 smtClean="0"/>
              <a:t>עלות מוכרת למים עיליים </a:t>
            </a:r>
            <a:br>
              <a:rPr lang="he-IL" dirty="0" smtClean="0"/>
            </a:br>
            <a:r>
              <a:rPr lang="he-IL" sz="3100" dirty="0" smtClean="0"/>
              <a:t>(יולי 2018)</a:t>
            </a:r>
            <a:endParaRPr lang="he-IL" sz="3100" dirty="0"/>
          </a:p>
        </p:txBody>
      </p:sp>
      <p:pic>
        <p:nvPicPr>
          <p:cNvPr id="4" name="תמונה 3" descr="תיאור: logo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19062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מציין מיקום של כותרת תחתונה 4"/>
          <p:cNvSpPr txBox="1">
            <a:spLocks/>
          </p:cNvSpPr>
          <p:nvPr/>
        </p:nvSpPr>
        <p:spPr>
          <a:xfrm>
            <a:off x="2060104" y="650875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עלמא יעוץ וניהול (י.א.) בע"מ </a:t>
            </a:r>
            <a:r>
              <a:rPr lang="en-US" dirty="0" smtClean="0"/>
              <a:t>www.alma-consulting.co.il 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1608451"/>
            <a:ext cx="5788472" cy="479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827</Words>
  <Application>Microsoft Office PowerPoint</Application>
  <PresentationFormat>‫הצגה על המסך (4:3)</PresentationFormat>
  <Paragraphs>124</Paragraphs>
  <Slides>16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 Unicode MS</vt:lpstr>
      <vt:lpstr>Alef</vt:lpstr>
      <vt:lpstr>Arial</vt:lpstr>
      <vt:lpstr>Calibri</vt:lpstr>
      <vt:lpstr>Narkisim</vt:lpstr>
      <vt:lpstr>Times New Roman</vt:lpstr>
      <vt:lpstr>Wingdings</vt:lpstr>
      <vt:lpstr>ערכת נושא Office</vt:lpstr>
      <vt:lpstr>"תיקון 27 לחוק המים" – היבטים כלכליים של הסכמי המים וקביעת העלויות</vt:lpstr>
      <vt:lpstr>הבהרות למצגת</vt:lpstr>
      <vt:lpstr>למרות הכול,  תיקון 27 שיפר את מצבם של החקלאים </vt:lpstr>
      <vt:lpstr>תיקון 27 לחוק המים – הלאמת אגודות המים הפרטיות תוך שימוש בכלים תעריפיים </vt:lpstr>
      <vt:lpstr>תיקון החקיקה יוביל להעברת של כ-300 מלש"ח למשק המים</vt:lpstr>
      <vt:lpstr>למה פשוט, אם אפשר מסובך ?</vt:lpstr>
      <vt:lpstr>סוגיות שונות </vt:lpstr>
      <vt:lpstr>עלות מוכרת לקידוחים  (נכון ליולי 2017)</vt:lpstr>
      <vt:lpstr>עלות מוכרת למים עיליים  (יולי 2018)</vt:lpstr>
      <vt:lpstr>כמויות מים שפירים בבסיס התחשיב</vt:lpstr>
      <vt:lpstr>אפליית מפיקי המים הפרטיים לעומת 'מקורות'</vt:lpstr>
      <vt:lpstr>אפליית מפיקים פרטיים </vt:lpstr>
      <vt:lpstr>השלכות ביטול "היטל ההפקה"</vt:lpstr>
      <vt:lpstr>היטל ההפקה – כרוניקה של מוות ידוע מראש</vt:lpstr>
      <vt:lpstr>הגדרת 'מונופולין' </vt:lpstr>
      <vt:lpstr>מסקנות ביניים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ניהול סיכונים מסחריים  מכוני טיהור שפכים</dc:title>
  <dc:creator>user</dc:creator>
  <cp:lastModifiedBy>malkar</cp:lastModifiedBy>
  <cp:revision>60</cp:revision>
  <dcterms:created xsi:type="dcterms:W3CDTF">2012-06-25T08:05:07Z</dcterms:created>
  <dcterms:modified xsi:type="dcterms:W3CDTF">2019-02-14T11:15:22Z</dcterms:modified>
</cp:coreProperties>
</file>