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2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81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03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80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15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1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5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56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124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E02A68-6062-44A2-91C6-2DBF673B8CBD}" type="datetimeFigureOut">
              <a:rPr lang="he-IL" smtClean="0"/>
              <a:t>ט'/אדר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BC463D-F843-47F2-B223-EC2C55FF87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836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00B0F0"/>
                </a:solidFill>
              </a:rPr>
              <a:t>הסכם המים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2800" dirty="0">
                <a:solidFill>
                  <a:srgbClr val="00B050"/>
                </a:solidFill>
              </a:rPr>
              <a:t>תכנון לקבלת התמיכה</a:t>
            </a:r>
          </a:p>
        </p:txBody>
      </p:sp>
    </p:spTree>
    <p:extLst>
      <p:ext uri="{BB962C8B-B14F-4D97-AF65-F5344CB8AC3E}">
        <p14:creationId xmlns:p14="http://schemas.microsoft.com/office/powerpoint/2010/main" val="253022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2855" y="-894019"/>
            <a:ext cx="10515600" cy="674781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B050"/>
                </a:solidFill>
              </a:rPr>
              <a:t>פרשה טכנית- הנדסית להסדר המים</a:t>
            </a:r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86381"/>
              </p:ext>
            </p:extLst>
          </p:nvPr>
        </p:nvGraphicFramePr>
        <p:xfrm>
          <a:off x="2025650" y="706438"/>
          <a:ext cx="8008938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מסמך" r:id="rId3" imgW="8124371" imgH="5417988" progId="Word.Document.12">
                  <p:embed/>
                </p:oleObj>
              </mc:Choice>
              <mc:Fallback>
                <p:oleObj name="מסמך" r:id="rId3" imgW="8124371" imgH="5417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650" y="706438"/>
                        <a:ext cx="8008938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00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3662"/>
          </a:xfrm>
        </p:spPr>
        <p:txBody>
          <a:bodyPr/>
          <a:lstStyle/>
          <a:p>
            <a:r>
              <a:rPr lang="he-IL" dirty="0"/>
              <a:t>תוכן פרשה טכנית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04854"/>
              </p:ext>
            </p:extLst>
          </p:nvPr>
        </p:nvGraphicFramePr>
        <p:xfrm>
          <a:off x="838200" y="1743920"/>
          <a:ext cx="721836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מסמך" r:id="rId3" imgW="7219070" imgH="5400708" progId="Word.Document.12">
                  <p:embed/>
                </p:oleObj>
              </mc:Choice>
              <mc:Fallback>
                <p:oleObj name="מסמך" r:id="rId3" imgW="7219070" imgH="5400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43920"/>
                        <a:ext cx="7218362" cy="540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2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00516" y="102456"/>
            <a:ext cx="9601196" cy="1303867"/>
          </a:xfrm>
        </p:spPr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נתוני מכסות מים מתוכננות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3048000" y="213633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e-IL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e-IL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נתונים: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מספר הצרכן: 0000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הקצבת בסיס מים שפירים: 2,295,000 </a:t>
            </a:r>
            <a:r>
              <a:rPr lang="he-IL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אלמ"ק</a:t>
            </a: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.(כולל 675 </a:t>
            </a:r>
            <a:r>
              <a:rPr lang="he-IL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אלמ"ק</a:t>
            </a: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מים מליחים)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הקצבת מים לבית (ל"מחנה"):25,950 </a:t>
            </a:r>
            <a:r>
              <a:rPr lang="he-IL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אלמ"ק</a:t>
            </a: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he-IL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אוכלוסיה</a:t>
            </a: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לפי נתוני </a:t>
            </a:r>
            <a:r>
              <a:rPr lang="he-IL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הלמ"ס</a:t>
            </a: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משנת 2009 מונה היישוב כ- 130 תושבים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רום ממוצע של החלקות: 223 +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שטח החלקות החקלאיות : 640 דונם חלקות ב' צפון מזרח ליישוב.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המים  הנם מים שפירים ומים מליחים ממערכת "מקורות".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76634"/>
            <a:ext cx="10515600" cy="829495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נתוני הישוב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460955" y="157335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 3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. נתונים: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 מספר הצרכן: 0000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הקצבת בסיס מים שפירים: 2,295,000 </a:t>
            </a:r>
            <a:r>
              <a:rPr lang="he-IL" sz="2400" dirty="0" err="1">
                <a:solidFill>
                  <a:schemeClr val="accent2">
                    <a:lumMod val="75000"/>
                  </a:schemeClr>
                </a:solidFill>
              </a:rPr>
              <a:t>אלמ"ק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.(כולל 675 </a:t>
            </a:r>
            <a:r>
              <a:rPr lang="he-IL" sz="2400" dirty="0" err="1">
                <a:solidFill>
                  <a:schemeClr val="accent2">
                    <a:lumMod val="75000"/>
                  </a:schemeClr>
                </a:solidFill>
              </a:rPr>
              <a:t>אלמ"ק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מים מליחים)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הקצבת מים לבית (ל"מחנה"):25,950 </a:t>
            </a:r>
            <a:r>
              <a:rPr lang="he-IL" sz="2400" dirty="0" err="1">
                <a:solidFill>
                  <a:schemeClr val="accent2">
                    <a:lumMod val="75000"/>
                  </a:schemeClr>
                </a:solidFill>
              </a:rPr>
              <a:t>אלמ"ק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he-IL" sz="2400" dirty="0" err="1">
                <a:solidFill>
                  <a:schemeClr val="accent2">
                    <a:lumMod val="75000"/>
                  </a:schemeClr>
                </a:solidFill>
              </a:rPr>
              <a:t>אוכלוסיה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- לפי נתוני </a:t>
            </a:r>
            <a:r>
              <a:rPr lang="he-IL" sz="2400" dirty="0" err="1">
                <a:solidFill>
                  <a:schemeClr val="accent2">
                    <a:lumMod val="75000"/>
                  </a:schemeClr>
                </a:solidFill>
              </a:rPr>
              <a:t>הלמ"ס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משנת 2009 מונה היישוב כ- 130 תושבים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רום ממוצע של החלקות: 223 +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שטח החלקות החקלאיות : 640 דונם חלקות ב' צפון מזרח ליישוב.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סוג המים שפירים ומים מליחים ממערכת "מקורות".</a:t>
            </a: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9898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ספיקת תכן ולחץ מינימלי ברשת</a:t>
            </a:r>
          </a:p>
        </p:txBody>
      </p:sp>
      <p:sp>
        <p:nvSpPr>
          <p:cNvPr id="3" name="מלבן 2"/>
          <p:cNvSpPr/>
          <p:nvPr/>
        </p:nvSpPr>
        <p:spPr>
          <a:xfrm>
            <a:off x="3048000" y="25518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3  הספיקות המחושבות לכל חיבור למקורות הינם על פי גודל השטח וצריכת הגידולים</a:t>
            </a:r>
          </a:p>
          <a:p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       ומתייחסת למכסת המים לחקלאות.</a:t>
            </a:r>
          </a:p>
          <a:p>
            <a:endParaRPr lang="he-IL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4.4  הרשת חושבה לקבלת לחץ מינימאלי של 35 מטר בראש השטח.</a:t>
            </a:r>
          </a:p>
        </p:txBody>
      </p:sp>
    </p:spTree>
    <p:extLst>
      <p:ext uri="{BB962C8B-B14F-4D97-AF65-F5344CB8AC3E}">
        <p14:creationId xmlns:p14="http://schemas.microsoft.com/office/powerpoint/2010/main" val="234456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237601"/>
            <a:ext cx="9601196" cy="1303867"/>
          </a:xfrm>
        </p:spPr>
        <p:txBody>
          <a:bodyPr/>
          <a:lstStyle/>
          <a:p>
            <a:r>
              <a:rPr lang="he-IL" dirty="0"/>
              <a:t>לוח מים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91168"/>
              </p:ext>
            </p:extLst>
          </p:nvPr>
        </p:nvGraphicFramePr>
        <p:xfrm>
          <a:off x="811530" y="2937932"/>
          <a:ext cx="10568940" cy="250333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8156">
                  <a:extLst>
                    <a:ext uri="{9D8B030D-6E8A-4147-A177-3AD203B41FA5}">
                      <a16:colId xmlns:a16="http://schemas.microsoft.com/office/drawing/2014/main" xmlns="" val="112864748"/>
                    </a:ext>
                  </a:extLst>
                </a:gridCol>
                <a:gridCol w="1845029">
                  <a:extLst>
                    <a:ext uri="{9D8B030D-6E8A-4147-A177-3AD203B41FA5}">
                      <a16:colId xmlns:a16="http://schemas.microsoft.com/office/drawing/2014/main" xmlns="" val="1380098101"/>
                    </a:ext>
                  </a:extLst>
                </a:gridCol>
                <a:gridCol w="1387949">
                  <a:extLst>
                    <a:ext uri="{9D8B030D-6E8A-4147-A177-3AD203B41FA5}">
                      <a16:colId xmlns:a16="http://schemas.microsoft.com/office/drawing/2014/main" xmlns="" val="4073542140"/>
                    </a:ext>
                  </a:extLst>
                </a:gridCol>
                <a:gridCol w="1198195">
                  <a:extLst>
                    <a:ext uri="{9D8B030D-6E8A-4147-A177-3AD203B41FA5}">
                      <a16:colId xmlns:a16="http://schemas.microsoft.com/office/drawing/2014/main" xmlns="" val="3329825824"/>
                    </a:ext>
                  </a:extLst>
                </a:gridCol>
                <a:gridCol w="1509678">
                  <a:extLst>
                    <a:ext uri="{9D8B030D-6E8A-4147-A177-3AD203B41FA5}">
                      <a16:colId xmlns:a16="http://schemas.microsoft.com/office/drawing/2014/main" xmlns="" val="1939216681"/>
                    </a:ext>
                  </a:extLst>
                </a:gridCol>
                <a:gridCol w="1444040">
                  <a:extLst>
                    <a:ext uri="{9D8B030D-6E8A-4147-A177-3AD203B41FA5}">
                      <a16:colId xmlns:a16="http://schemas.microsoft.com/office/drawing/2014/main" xmlns="" val="1315149185"/>
                    </a:ext>
                  </a:extLst>
                </a:gridCol>
                <a:gridCol w="1615893">
                  <a:extLst>
                    <a:ext uri="{9D8B030D-6E8A-4147-A177-3AD203B41FA5}">
                      <a16:colId xmlns:a16="http://schemas.microsoft.com/office/drawing/2014/main" xmlns="" val="4128851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סוג הגידול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שיטת הגידול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(חממה),מנהרה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בית רשת ,ש"פ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שטח בדונם/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נפש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איכות מים מליחים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איכות מים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שפירים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כמות מים שנתית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מ"ק לגידול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סה"כ מ"ק לשנה מליחים + שפירים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086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אוכלוסיה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מים ביתיים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שפירים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25,900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057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תבלינים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חממות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158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50,000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1,085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171,440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054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עגבניות צ'רי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חממות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163,000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1,371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544,680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153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גידולי שדה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ש"פ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973.5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138,000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463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451,400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45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עגבניות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חממות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21,000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896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פלפלים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חממות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22,000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74,080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9796448"/>
                  </a:ext>
                </a:extLst>
              </a:tr>
              <a:tr h="8574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סה"כ חקלאות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401,000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1,311,600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26764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37219" y="1541468"/>
            <a:ext cx="229136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he-IL" altLang="he-IL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לוח מים רב שנתי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he-IL" altLang="he-IL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לוח מים לחלוקה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כמות המים חושבה על פי נורמה של הרשות לתכנון/שה"מ.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1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6145" y="-1017574"/>
            <a:ext cx="10515600" cy="1017574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חישובים הידראוליים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3048000" y="682094"/>
            <a:ext cx="6096000" cy="5493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b="1" dirty="0">
                <a:latin typeface="Symbol" panose="05050102010706020507" pitchFamily="18" charset="2"/>
                <a:ea typeface="Times New Roman" panose="02020603050405020304" pitchFamily="18" charset="0"/>
              </a:rPr>
              <a:t>. </a:t>
            </a:r>
            <a:r>
              <a:rPr lang="he-IL" b="1" u="sng" dirty="0">
                <a:latin typeface="Symbol" panose="05050102010706020507" pitchFamily="18" charset="2"/>
                <a:ea typeface="Times New Roman" panose="02020603050405020304" pitchFamily="18" charset="0"/>
              </a:rPr>
              <a:t>חישובים הידראוליים</a:t>
            </a:r>
            <a:r>
              <a:rPr lang="he-IL" b="1" dirty="0">
                <a:latin typeface="Symbol" panose="05050102010706020507" pitchFamily="18" charset="2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b="1" dirty="0">
                <a:latin typeface="Symbol" panose="05050102010706020507" pitchFamily="18" charset="2"/>
                <a:ea typeface="Times New Roman" panose="02020603050405020304" pitchFamily="18" charset="0"/>
              </a:rPr>
              <a:t>5.2   </a:t>
            </a:r>
            <a:r>
              <a:rPr lang="he-IL" u="sng" dirty="0">
                <a:latin typeface="Symbol" panose="05050102010706020507" pitchFamily="18" charset="2"/>
                <a:ea typeface="Times New Roman" panose="02020603050405020304" pitchFamily="18" charset="0"/>
              </a:rPr>
              <a:t>מים שפירים: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כמות המים המתוכננת:    1,080,000 מ"ק,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צריכת מים ביום שיא 0.6% =   6,480  מ"ק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ספיקה שעתית ממוצעת לפי 16 שעות:   </a:t>
            </a:r>
            <a:r>
              <a:rPr lang="he-IL" b="1" u="sng" dirty="0">
                <a:latin typeface="Symbol" panose="05050102010706020507" pitchFamily="18" charset="2"/>
                <a:ea typeface="Times New Roman" panose="02020603050405020304" pitchFamily="18" charset="0"/>
              </a:rPr>
              <a:t>405 מק"ש.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הספיקה מתחלקת לספיקה מינימאלית לחלקה – 10 מק"ש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על פי "מקורות", הספיקה בחיבור הקיים  היא  300 מק"ש בחיבור ,עומד המים 280+ מטר.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השטח מתוכנן ל-20 חלקות של כ-32 דונם.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המערכת נבדקה בעומס של  200 מק"ש לחיבור מים שפירים.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הלחץ המינימאלי הנדרש בכל צומת – 30 מ'. היות והלחץ בחיבור מקורות מתאים , התקבלו לחצים תקינים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dirty="0">
                <a:latin typeface="Symbol" panose="05050102010706020507" pitchFamily="18" charset="2"/>
                <a:ea typeface="Times New Roman" panose="02020603050405020304" pitchFamily="18" charset="0"/>
              </a:rPr>
              <a:t>בכל הצמתים.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3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63147" y="-75407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B050"/>
                </a:solidFill>
              </a:rPr>
              <a:t>אומדן עלויות לפי מחירון נורמטיבי של משרד החקלאות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95520"/>
              </p:ext>
            </p:extLst>
          </p:nvPr>
        </p:nvGraphicFramePr>
        <p:xfrm>
          <a:off x="3499603" y="857312"/>
          <a:ext cx="6084234" cy="531816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218010">
                  <a:extLst>
                    <a:ext uri="{9D8B030D-6E8A-4147-A177-3AD203B41FA5}">
                      <a16:colId xmlns:a16="http://schemas.microsoft.com/office/drawing/2014/main" xmlns="" val="540468765"/>
                    </a:ext>
                  </a:extLst>
                </a:gridCol>
                <a:gridCol w="206976">
                  <a:extLst>
                    <a:ext uri="{9D8B030D-6E8A-4147-A177-3AD203B41FA5}">
                      <a16:colId xmlns:a16="http://schemas.microsoft.com/office/drawing/2014/main" xmlns="" val="1791122857"/>
                    </a:ext>
                  </a:extLst>
                </a:gridCol>
                <a:gridCol w="207708">
                  <a:extLst>
                    <a:ext uri="{9D8B030D-6E8A-4147-A177-3AD203B41FA5}">
                      <a16:colId xmlns:a16="http://schemas.microsoft.com/office/drawing/2014/main" xmlns="" val="3614802659"/>
                    </a:ext>
                  </a:extLst>
                </a:gridCol>
                <a:gridCol w="333504">
                  <a:extLst>
                    <a:ext uri="{9D8B030D-6E8A-4147-A177-3AD203B41FA5}">
                      <a16:colId xmlns:a16="http://schemas.microsoft.com/office/drawing/2014/main" xmlns="" val="538765593"/>
                    </a:ext>
                  </a:extLst>
                </a:gridCol>
                <a:gridCol w="518538">
                  <a:extLst>
                    <a:ext uri="{9D8B030D-6E8A-4147-A177-3AD203B41FA5}">
                      <a16:colId xmlns:a16="http://schemas.microsoft.com/office/drawing/2014/main" xmlns="" val="1090610255"/>
                    </a:ext>
                  </a:extLst>
                </a:gridCol>
                <a:gridCol w="932492">
                  <a:extLst>
                    <a:ext uri="{9D8B030D-6E8A-4147-A177-3AD203B41FA5}">
                      <a16:colId xmlns:a16="http://schemas.microsoft.com/office/drawing/2014/main" xmlns="" val="3069336160"/>
                    </a:ext>
                  </a:extLst>
                </a:gridCol>
                <a:gridCol w="667006">
                  <a:extLst>
                    <a:ext uri="{9D8B030D-6E8A-4147-A177-3AD203B41FA5}">
                      <a16:colId xmlns:a16="http://schemas.microsoft.com/office/drawing/2014/main" xmlns="" val="850799027"/>
                    </a:ext>
                  </a:extLst>
                </a:gridCol>
              </a:tblGrid>
              <a:tr h="199085"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 err="1">
                          <a:effectLst/>
                        </a:rPr>
                        <a:t>תאור</a:t>
                      </a:r>
                      <a:r>
                        <a:rPr lang="he-IL" sz="600" dirty="0">
                          <a:effectLst/>
                        </a:rPr>
                        <a:t> הפריט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יח'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כמות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מחיר ליח' ש"ח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סה"כ [₪]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682883010"/>
                  </a:ext>
                </a:extLst>
              </a:tr>
              <a:tr h="102396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מדידות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יח'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3,000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6,000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442498868"/>
                  </a:ext>
                </a:extLst>
              </a:tr>
              <a:tr h="682530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צינור פלסטיק </a:t>
                      </a:r>
                      <a:r>
                        <a:rPr lang="en-US" sz="600" dirty="0">
                          <a:effectLst/>
                        </a:rPr>
                        <a:t>P.E.100 </a:t>
                      </a:r>
                      <a:r>
                        <a:rPr lang="he-IL" sz="600" dirty="0">
                          <a:effectLst/>
                        </a:rPr>
                        <a:t> בקוטר 225/12.5 מ"מ כולל חפירה והנחה בקרקע:</a:t>
                      </a:r>
                      <a:endParaRPr lang="en-US" sz="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מצומת 2-1 סה"כ 300 מ"א מים שפירים</a:t>
                      </a:r>
                      <a:endParaRPr lang="en-US" sz="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מצומת 2-1 סה"כ 300 מ"א מים מליחים</a:t>
                      </a:r>
                      <a:endParaRPr lang="en-US" sz="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מצומת 4-2 סה"כ 250 מ"א מים שפירים</a:t>
                      </a:r>
                      <a:endParaRPr lang="en-US" sz="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מצומת 4-2 סה"כ 250 מ"א מים מליחים</a:t>
                      </a:r>
                      <a:endParaRPr lang="en-US" sz="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מצומת 5-4 סה"כ 500 מ"א מים שפירים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מ"א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2,100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235</a:t>
                      </a:r>
                      <a:endParaRPr lang="en-US" sz="600" dirty="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493,500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4172123906"/>
                  </a:ext>
                </a:extLst>
              </a:tr>
              <a:tr h="682530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צינור פלסטיק </a:t>
                      </a:r>
                      <a:r>
                        <a:rPr lang="en-US" sz="600">
                          <a:effectLst/>
                        </a:rPr>
                        <a:t>P.E.100 </a:t>
                      </a:r>
                      <a:r>
                        <a:rPr lang="he-IL" sz="600">
                          <a:effectLst/>
                        </a:rPr>
                        <a:t> בקוטר 160/12.5 מ"מ כולל חפירה והנחה בקרקע: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מצומת 3.1-3 סה"כ 850 מ"א מים שפירים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מצומת 3.1-3 סה"כ 850 מ"א מים מליחים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מצומת 4.1-4 סה"כ 770 מ"א מים שפירים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מצומת 4.1-4 סה"כ 770 מ"א מים מליחים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מצומת 5.1-5 סה"כ 500 מ"א מים שפירים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4,240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145</a:t>
                      </a:r>
                      <a:endParaRPr lang="en-US" sz="60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614,800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134611723"/>
                  </a:ext>
                </a:extLst>
              </a:tr>
              <a:tr h="199085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צינור פלסטיק </a:t>
                      </a:r>
                      <a:r>
                        <a:rPr lang="en-US" sz="600">
                          <a:effectLst/>
                        </a:rPr>
                        <a:t>P.E.100 </a:t>
                      </a:r>
                      <a:r>
                        <a:rPr lang="he-IL" sz="600">
                          <a:effectLst/>
                        </a:rPr>
                        <a:t> בקוטר 90/12.5 מ"מ כולל חפירה והנחה בקרקע: משמש להובלה לחיבורי הצרכן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400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65</a:t>
                      </a:r>
                      <a:endParaRPr lang="en-US" sz="60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26,000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622881182"/>
                  </a:ext>
                </a:extLst>
              </a:tr>
              <a:tr h="199085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עטיפת חול.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3,500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25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87,500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661019139"/>
                  </a:ext>
                </a:extLst>
              </a:tr>
              <a:tr h="199085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מפרט מס' 1- מפרט חיבור למים מתוקים/מליחים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1 סה"כ 2 יח'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קומפ'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8,000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16,000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4231378342"/>
                  </a:ext>
                </a:extLst>
              </a:tr>
              <a:tr h="392463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מפרט מס' 2- מפרט מעבר כביש בקידוח אופקי צינור בקוטר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225/12.5 מ"מ ושרוול 315/12.5 מ"מ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בין צומת 1 ל-2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40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1,300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52,000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2310833098"/>
                  </a:ext>
                </a:extLst>
              </a:tr>
              <a:tr h="295774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מפרט מס' 3- מגוף בקוטר "6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3- 2 יח' 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4- 2 יח'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קומפ'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6,000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36,000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3180777502"/>
                  </a:ext>
                </a:extLst>
              </a:tr>
              <a:tr h="392463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מפרט מס' 4- מפרט סוף קו ושטיפה  160 מ"מ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3.1- 2 יח' 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4.1- 2 יח' 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בצומת מס' 5.1- 2 יח' 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6,000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36,000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244271631"/>
                  </a:ext>
                </a:extLst>
              </a:tr>
              <a:tr h="199085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מפרט מס' 5- מפרט חיבור צרכן בודד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40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2,500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100,000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2248528889"/>
                  </a:ext>
                </a:extLst>
              </a:tr>
              <a:tr h="216827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solidFill>
                            <a:srgbClr val="FF0000"/>
                          </a:solidFill>
                          <a:effectLst/>
                        </a:rPr>
                        <a:t>פתיחת דרך מצעים לצורך הנחת צינור ותיקון הכביש בסיום העבודה כולל שחזור המבנה והידוק מצעים</a:t>
                      </a:r>
                      <a:r>
                        <a:rPr lang="he-IL" sz="600" dirty="0">
                          <a:effectLst/>
                        </a:rPr>
                        <a:t>.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80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60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4,800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2464468289"/>
                  </a:ext>
                </a:extLst>
              </a:tr>
              <a:tr h="199085"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סרט סימון פלסטי 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מ"א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6,700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5</a:t>
                      </a:r>
                      <a:endParaRPr lang="en-US" sz="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33,500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4248244834"/>
                  </a:ext>
                </a:extLst>
              </a:tr>
              <a:tr h="102396">
                <a:tc gridSpan="3"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סה"כ  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3058696749"/>
                  </a:ext>
                </a:extLst>
              </a:tr>
              <a:tr h="10239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תכנון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996260422"/>
                  </a:ext>
                </a:extLst>
              </a:tr>
              <a:tr h="7769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grid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פיקוח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504614563"/>
                  </a:ext>
                </a:extLst>
              </a:tr>
              <a:tr h="37694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grid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>
                          <a:effectLst/>
                        </a:rPr>
                        <a:t>סה"כ -כולל תכנון ופיקוח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7" marR="5707" marT="5707" marB="0"/>
                </a:tc>
                <a:extLst>
                  <a:ext uri="{0D108BD9-81ED-4DB2-BD59-A6C34878D82A}">
                    <a16:rowId xmlns:a16="http://schemas.microsoft.com/office/drawing/2014/main" xmlns="" val="14859329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65664" y="549796"/>
            <a:ext cx="1196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he-IL" altLang="he-IL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אומדן עלויות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21030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7055" y="60903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70C0"/>
                </a:solidFill>
              </a:rPr>
              <a:t>תרשים זרימה לתהליך ניצול התמיכה בהסדר המים</a:t>
            </a:r>
          </a:p>
        </p:txBody>
      </p:sp>
      <p:sp>
        <p:nvSpPr>
          <p:cNvPr id="4" name="מלבן 3"/>
          <p:cNvSpPr/>
          <p:nvPr/>
        </p:nvSpPr>
        <p:spPr>
          <a:xfrm>
            <a:off x="8247529" y="2770094"/>
            <a:ext cx="19632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1. הסדר המים למפיקים ומשקים חקלאיים</a:t>
            </a:r>
          </a:p>
        </p:txBody>
      </p:sp>
      <p:sp>
        <p:nvSpPr>
          <p:cNvPr id="7" name="חץ למטה 6"/>
          <p:cNvSpPr/>
          <p:nvPr/>
        </p:nvSpPr>
        <p:spPr>
          <a:xfrm>
            <a:off x="9229164" y="3684494"/>
            <a:ext cx="443754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7772400" y="4294094"/>
            <a:ext cx="3254188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2. קבלת נתוני סכום זכאות כספית ויתרות לא מנוצלות במערכת</a:t>
            </a:r>
          </a:p>
        </p:txBody>
      </p:sp>
      <p:sp>
        <p:nvSpPr>
          <p:cNvPr id="9" name="שווה 8"/>
          <p:cNvSpPr/>
          <p:nvPr/>
        </p:nvSpPr>
        <p:spPr>
          <a:xfrm flipH="1" flipV="1">
            <a:off x="7073154" y="4484594"/>
            <a:ext cx="385482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5" y="4217894"/>
            <a:ext cx="2616015" cy="6463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סכום הזכאות מחולק : 0.8 = 100% גובה השקעה</a:t>
            </a:r>
          </a:p>
        </p:txBody>
      </p:sp>
      <p:sp>
        <p:nvSpPr>
          <p:cNvPr id="14" name="חץ למטה 13"/>
          <p:cNvSpPr/>
          <p:nvPr/>
        </p:nvSpPr>
        <p:spPr>
          <a:xfrm>
            <a:off x="8794376" y="5056094"/>
            <a:ext cx="340659" cy="69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 rot="10800000" flipH="1" flipV="1">
            <a:off x="8126505" y="5755341"/>
            <a:ext cx="1676400" cy="932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תוכנית</a:t>
            </a:r>
            <a:r>
              <a:rPr lang="he-IL" dirty="0"/>
              <a:t> אב (כללית) לכל מערכת המים</a:t>
            </a:r>
          </a:p>
        </p:txBody>
      </p:sp>
      <p:sp>
        <p:nvSpPr>
          <p:cNvPr id="16" name="חץ שמאלה 15"/>
          <p:cNvSpPr/>
          <p:nvPr/>
        </p:nvSpPr>
        <p:spPr>
          <a:xfrm flipV="1">
            <a:off x="7412917" y="6006353"/>
            <a:ext cx="713588" cy="200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3648635" y="5701483"/>
            <a:ext cx="3617260" cy="797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לבחון תכניות קיימות במשק </a:t>
            </a:r>
            <a:r>
              <a:rPr lang="he-IL" dirty="0" err="1"/>
              <a:t>תב"ע</a:t>
            </a:r>
            <a:r>
              <a:rPr lang="he-IL" dirty="0"/>
              <a:t> שיקום תשתיות וכד'</a:t>
            </a:r>
          </a:p>
        </p:txBody>
      </p:sp>
      <p:sp>
        <p:nvSpPr>
          <p:cNvPr id="19" name="חץ למטה 18"/>
          <p:cNvSpPr/>
          <p:nvPr/>
        </p:nvSpPr>
        <p:spPr>
          <a:xfrm>
            <a:off x="5441576" y="6499412"/>
            <a:ext cx="304800" cy="905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029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8119" y="-751567"/>
            <a:ext cx="10515600" cy="654036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70C0"/>
                </a:solidFill>
              </a:rPr>
              <a:t>תרשים זרימה לתהליך ניצול התמיכה בהסדר המים</a:t>
            </a:r>
          </a:p>
        </p:txBody>
      </p:sp>
      <p:sp>
        <p:nvSpPr>
          <p:cNvPr id="18" name="אליפסה 17"/>
          <p:cNvSpPr/>
          <p:nvPr/>
        </p:nvSpPr>
        <p:spPr>
          <a:xfrm>
            <a:off x="3890682" y="1177314"/>
            <a:ext cx="3664324" cy="809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לבחון תכניות קיימות במשק </a:t>
            </a:r>
            <a:r>
              <a:rPr lang="he-IL" dirty="0" err="1"/>
              <a:t>תב"ע</a:t>
            </a:r>
            <a:r>
              <a:rPr lang="he-IL" dirty="0"/>
              <a:t> שיקום תשתיות וכד'</a:t>
            </a:r>
          </a:p>
        </p:txBody>
      </p:sp>
      <p:sp>
        <p:nvSpPr>
          <p:cNvPr id="19" name="חץ למטה 18"/>
          <p:cNvSpPr/>
          <p:nvPr/>
        </p:nvSpPr>
        <p:spPr>
          <a:xfrm>
            <a:off x="5517777" y="1986951"/>
            <a:ext cx="304800" cy="905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5186083" y="5245222"/>
            <a:ext cx="1272988" cy="1192306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ספיקת תכנון לפי צריכה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843606" y="2883857"/>
            <a:ext cx="3753971" cy="1299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איסוף נתוני צריכת מים חקלאית , מוניציפלית ודרישות כיבוי לצורך חישוב הספיקה לתכן ולחצי מים במערכת</a:t>
            </a:r>
          </a:p>
        </p:txBody>
      </p:sp>
      <p:sp>
        <p:nvSpPr>
          <p:cNvPr id="17" name="חץ ימינה 16"/>
          <p:cNvSpPr/>
          <p:nvPr/>
        </p:nvSpPr>
        <p:spPr>
          <a:xfrm>
            <a:off x="6597577" y="3149582"/>
            <a:ext cx="1164292" cy="70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767918" y="2141774"/>
            <a:ext cx="406997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צריכת מים לנפש כולל פחת 120 מק- שנה</a:t>
            </a:r>
          </a:p>
          <a:p>
            <a:endParaRPr lang="he-IL" dirty="0"/>
          </a:p>
          <a:p>
            <a:r>
              <a:rPr lang="he-IL" dirty="0"/>
              <a:t>מקדם יום שיא</a:t>
            </a:r>
            <a:r>
              <a:rPr lang="he-IL" dirty="0">
                <a:sym typeface="Wingdings" panose="05000000000000000000" pitchFamily="2" charset="2"/>
              </a:rPr>
              <a:t> לפי כללים ברשות המים: </a:t>
            </a:r>
          </a:p>
          <a:p>
            <a:r>
              <a:rPr lang="he-IL" dirty="0">
                <a:sym typeface="Wingdings" panose="05000000000000000000" pitchFamily="2" charset="2"/>
              </a:rPr>
              <a:t>                         אחוז מצריכה שנתית</a:t>
            </a:r>
          </a:p>
          <a:p>
            <a:r>
              <a:rPr lang="he-IL" dirty="0">
                <a:sym typeface="Wingdings" panose="05000000000000000000" pitchFamily="2" charset="2"/>
              </a:rPr>
              <a:t>                      </a:t>
            </a:r>
          </a:p>
          <a:p>
            <a:r>
              <a:rPr lang="he-IL" dirty="0">
                <a:sym typeface="Wingdings" panose="05000000000000000000" pitchFamily="2" charset="2"/>
              </a:rPr>
              <a:t>ביתית                             0.4</a:t>
            </a:r>
          </a:p>
          <a:p>
            <a:r>
              <a:rPr lang="he-IL" dirty="0">
                <a:sym typeface="Wingdings" panose="05000000000000000000" pitchFamily="2" charset="2"/>
              </a:rPr>
              <a:t>חקלאית לפי הגידולים</a:t>
            </a:r>
          </a:p>
          <a:p>
            <a:r>
              <a:rPr lang="he-IL" dirty="0">
                <a:sym typeface="Wingdings" panose="05000000000000000000" pitchFamily="2" charset="2"/>
              </a:rPr>
              <a:t>ושיטת השקיה                  0.6</a:t>
            </a:r>
          </a:p>
          <a:p>
            <a:r>
              <a:rPr lang="he-IL" dirty="0">
                <a:sym typeface="Wingdings" panose="05000000000000000000" pitchFamily="2" charset="2"/>
              </a:rPr>
              <a:t>תעשיה                            0.33</a:t>
            </a:r>
          </a:p>
          <a:p>
            <a:r>
              <a:rPr lang="he-IL" dirty="0">
                <a:sym typeface="Wingdings" panose="05000000000000000000" pitchFamily="2" charset="2"/>
              </a:rPr>
              <a:t>מקדם צריכה למגורים </a:t>
            </a:r>
            <a:r>
              <a:rPr lang="he-IL" dirty="0">
                <a:solidFill>
                  <a:srgbClr val="0070C0"/>
                </a:solidFill>
                <a:sym typeface="Wingdings" panose="05000000000000000000" pitchFamily="2" charset="2"/>
              </a:rPr>
              <a:t>בשעת שיא = 10%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X</a:t>
            </a:r>
            <a:r>
              <a:rPr lang="he-IL" dirty="0">
                <a:solidFill>
                  <a:srgbClr val="0070C0"/>
                </a:solidFill>
                <a:sym typeface="Wingdings" panose="05000000000000000000" pitchFamily="2" charset="2"/>
              </a:rPr>
              <a:t> יום  שיא לפי 10 שעות</a:t>
            </a:r>
          </a:p>
          <a:p>
            <a:r>
              <a:rPr lang="he-IL" dirty="0">
                <a:sym typeface="Wingdings" panose="05000000000000000000" pitchFamily="2" charset="2"/>
              </a:rPr>
              <a:t>מקדם צריכה לחקלאות בשעת שיא לפי 16שעות </a:t>
            </a:r>
            <a:r>
              <a:rPr lang="en-US" dirty="0">
                <a:sym typeface="Wingdings" panose="05000000000000000000" pitchFamily="2" charset="2"/>
              </a:rPr>
              <a:t>X </a:t>
            </a:r>
            <a:r>
              <a:rPr lang="he-IL" dirty="0">
                <a:sym typeface="Wingdings" panose="05000000000000000000" pitchFamily="2" charset="2"/>
              </a:rPr>
              <a:t> יום שיא</a:t>
            </a:r>
            <a:endParaRPr lang="he-I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he-IL" dirty="0">
              <a:solidFill>
                <a:srgbClr val="0070C0"/>
              </a:solidFill>
            </a:endParaRPr>
          </a:p>
          <a:p>
            <a:endParaRPr lang="he-IL" dirty="0"/>
          </a:p>
        </p:txBody>
      </p:sp>
      <p:sp>
        <p:nvSpPr>
          <p:cNvPr id="22" name="חץ שמאלה 21"/>
          <p:cNvSpPr/>
          <p:nvPr/>
        </p:nvSpPr>
        <p:spPr>
          <a:xfrm>
            <a:off x="6507931" y="5345501"/>
            <a:ext cx="1259987" cy="1012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חץ שמאלה 22"/>
          <p:cNvSpPr/>
          <p:nvPr/>
        </p:nvSpPr>
        <p:spPr>
          <a:xfrm>
            <a:off x="4039273" y="5581328"/>
            <a:ext cx="995083" cy="5403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תרשים זרימה: מחבר 23"/>
          <p:cNvSpPr/>
          <p:nvPr/>
        </p:nvSpPr>
        <p:spPr>
          <a:xfrm>
            <a:off x="2070847" y="5245222"/>
            <a:ext cx="1936378" cy="11438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צריכת מים לכיבוי אש</a:t>
            </a:r>
          </a:p>
        </p:txBody>
      </p:sp>
      <p:sp>
        <p:nvSpPr>
          <p:cNvPr id="25" name="חיבור 24"/>
          <p:cNvSpPr/>
          <p:nvPr/>
        </p:nvSpPr>
        <p:spPr>
          <a:xfrm flipH="1" flipV="1">
            <a:off x="4291404" y="5111951"/>
            <a:ext cx="342005" cy="36755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7539095" y="1746933"/>
            <a:ext cx="4199518" cy="4374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27" name="תרשים זרימה: מחבר 26"/>
          <p:cNvSpPr/>
          <p:nvPr/>
        </p:nvSpPr>
        <p:spPr>
          <a:xfrm>
            <a:off x="2073086" y="5245222"/>
            <a:ext cx="1936378" cy="11438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צריכת מים לכיבוי אש</a:t>
            </a:r>
          </a:p>
        </p:txBody>
      </p:sp>
      <p:sp>
        <p:nvSpPr>
          <p:cNvPr id="28" name="תרשים זרימה: מחבר 27"/>
          <p:cNvSpPr/>
          <p:nvPr/>
        </p:nvSpPr>
        <p:spPr>
          <a:xfrm>
            <a:off x="2072639" y="5245222"/>
            <a:ext cx="1936378" cy="11438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צריכת מים לכיבוי אש</a:t>
            </a:r>
          </a:p>
        </p:txBody>
      </p:sp>
    </p:spTree>
    <p:extLst>
      <p:ext uri="{BB962C8B-B14F-4D97-AF65-F5344CB8AC3E}">
        <p14:creationId xmlns:p14="http://schemas.microsoft.com/office/powerpoint/2010/main" val="40833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500"/>
          </a:xfrm>
        </p:spPr>
        <p:txBody>
          <a:bodyPr/>
          <a:lstStyle/>
          <a:p>
            <a:r>
              <a:rPr lang="he-IL" dirty="0"/>
              <a:t>חתך </a:t>
            </a:r>
            <a:r>
              <a:rPr lang="he-IL" dirty="0" err="1"/>
              <a:t>אופיני</a:t>
            </a:r>
            <a:r>
              <a:rPr lang="he-IL" dirty="0"/>
              <a:t> לתשתיות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4" y="1764633"/>
            <a:ext cx="5614736" cy="4299283"/>
          </a:xfrm>
        </p:spPr>
      </p:pic>
    </p:spTree>
    <p:extLst>
      <p:ext uri="{BB962C8B-B14F-4D97-AF65-F5344CB8AC3E}">
        <p14:creationId xmlns:p14="http://schemas.microsoft.com/office/powerpoint/2010/main" val="428246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3767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B0F0"/>
                </a:solidFill>
              </a:rPr>
              <a:t>תכנית אב לרשת המים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2292" y="387495"/>
            <a:ext cx="3932093" cy="6909953"/>
          </a:xfrm>
        </p:spPr>
      </p:pic>
    </p:spTree>
    <p:extLst>
      <p:ext uri="{BB962C8B-B14F-4D97-AF65-F5344CB8AC3E}">
        <p14:creationId xmlns:p14="http://schemas.microsoft.com/office/powerpoint/2010/main" val="257454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807" y="-843898"/>
            <a:ext cx="10515600" cy="7554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he-IL" dirty="0"/>
              <a:t>תהליך קבלת החלטה על הפרויקט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579" y="1826408"/>
            <a:ext cx="1950889" cy="115834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חץ שמאלה 4"/>
          <p:cNvSpPr/>
          <p:nvPr/>
        </p:nvSpPr>
        <p:spPr>
          <a:xfrm>
            <a:off x="7720320" y="2105260"/>
            <a:ext cx="950259" cy="4930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691551" y="1120588"/>
            <a:ext cx="2967318" cy="287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דוגמא : </a:t>
            </a:r>
            <a:r>
              <a:rPr lang="he-IL" dirty="0" err="1"/>
              <a:t>צמודי</a:t>
            </a:r>
            <a:r>
              <a:rPr lang="he-IL" dirty="0"/>
              <a:t> קרקע סמוך ליער:</a:t>
            </a:r>
          </a:p>
          <a:p>
            <a:pPr algn="ctr"/>
            <a:r>
              <a:rPr lang="he-IL" dirty="0"/>
              <a:t>ספיקה של 60 מק"ש עבור </a:t>
            </a:r>
            <a:r>
              <a:rPr lang="he-IL" dirty="0" err="1"/>
              <a:t>הידרנט</a:t>
            </a:r>
            <a:r>
              <a:rPr lang="he-IL" dirty="0"/>
              <a:t> 1   "3 </a:t>
            </a:r>
            <a:r>
              <a:rPr lang="en-US" dirty="0"/>
              <a:t>X  </a:t>
            </a:r>
            <a:r>
              <a:rPr lang="he-IL" dirty="0"/>
              <a:t>  2</a:t>
            </a:r>
          </a:p>
          <a:p>
            <a:pPr algn="ctr"/>
            <a:r>
              <a:rPr lang="he-IL" dirty="0"/>
              <a:t>2 </a:t>
            </a:r>
            <a:r>
              <a:rPr lang="he-IL" dirty="0" err="1"/>
              <a:t>הידרנטים</a:t>
            </a:r>
            <a:r>
              <a:rPr lang="he-IL" dirty="0"/>
              <a:t> סמוכים + 70% ספיקת שעת השיא ( תכן)</a:t>
            </a:r>
          </a:p>
          <a:p>
            <a:pPr algn="ctr"/>
            <a:r>
              <a:rPr lang="he-IL" dirty="0"/>
              <a:t>ספיקת 120 מק"ש ב-2 </a:t>
            </a:r>
            <a:r>
              <a:rPr lang="he-IL" dirty="0" err="1"/>
              <a:t>הידרנטים</a:t>
            </a:r>
            <a:r>
              <a:rPr lang="he-IL" dirty="0"/>
              <a:t> עם ראש כפול</a:t>
            </a:r>
          </a:p>
          <a:p>
            <a:pPr algn="ctr"/>
            <a:r>
              <a:rPr lang="he-IL" dirty="0"/>
              <a:t>ספיקת שעת השיא ללא כיבוי</a:t>
            </a:r>
          </a:p>
          <a:p>
            <a:pPr algn="ctr"/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66166" y="1775012"/>
            <a:ext cx="313854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dirty="0">
                <a:solidFill>
                  <a:srgbClr val="FF0000"/>
                </a:solidFill>
              </a:rPr>
              <a:t>מתייחס </a:t>
            </a:r>
            <a:r>
              <a:rPr lang="he-IL" dirty="0" err="1">
                <a:solidFill>
                  <a:srgbClr val="FF0000"/>
                </a:solidFill>
              </a:rPr>
              <a:t>לארוע</a:t>
            </a:r>
            <a:r>
              <a:rPr lang="he-IL" dirty="0">
                <a:solidFill>
                  <a:srgbClr val="FF0000"/>
                </a:solidFill>
              </a:rPr>
              <a:t> שריפה אחד באזור אספקת המים:</a:t>
            </a:r>
          </a:p>
          <a:p>
            <a:pPr marL="342900" indent="-342900">
              <a:buAutoNum type="arabicPeriod"/>
            </a:pPr>
            <a:r>
              <a:rPr lang="he-IL" dirty="0">
                <a:solidFill>
                  <a:srgbClr val="FF0000"/>
                </a:solidFill>
              </a:rPr>
              <a:t>אתר השרפה יכול להיות כל נקודה ברשת</a:t>
            </a:r>
          </a:p>
          <a:p>
            <a:pPr marL="342900" indent="-342900">
              <a:buAutoNum type="arabicPeriod"/>
            </a:pPr>
            <a:r>
              <a:rPr lang="he-IL" dirty="0">
                <a:solidFill>
                  <a:srgbClr val="FF0000"/>
                </a:solidFill>
              </a:rPr>
              <a:t>הכיבוי באמצעות </a:t>
            </a:r>
            <a:r>
              <a:rPr lang="he-IL" dirty="0" err="1">
                <a:solidFill>
                  <a:srgbClr val="FF0000"/>
                </a:solidFill>
              </a:rPr>
              <a:t>הידרנט</a:t>
            </a:r>
            <a:r>
              <a:rPr lang="he-IL" dirty="0">
                <a:solidFill>
                  <a:srgbClr val="FF0000"/>
                </a:solidFill>
              </a:rPr>
              <a:t> יחיד או ראש כפול  או מ-2 </a:t>
            </a:r>
            <a:r>
              <a:rPr lang="he-IL" dirty="0" err="1">
                <a:solidFill>
                  <a:srgbClr val="FF0000"/>
                </a:solidFill>
              </a:rPr>
              <a:t>הידרנטים</a:t>
            </a:r>
            <a:r>
              <a:rPr lang="he-IL" dirty="0">
                <a:solidFill>
                  <a:srgbClr val="FF0000"/>
                </a:solidFill>
              </a:rPr>
              <a:t> סמוכים ובמקביל מערכת </a:t>
            </a:r>
            <a:r>
              <a:rPr lang="he-IL" dirty="0" err="1">
                <a:solidFill>
                  <a:srgbClr val="FF0000"/>
                </a:solidFill>
              </a:rPr>
              <a:t>מתזים</a:t>
            </a:r>
            <a:r>
              <a:rPr lang="he-IL" dirty="0">
                <a:solidFill>
                  <a:srgbClr val="FF0000"/>
                </a:solidFill>
              </a:rPr>
              <a:t> למבנה הסמוך.</a:t>
            </a:r>
          </a:p>
          <a:p>
            <a:pPr marL="342900" indent="-342900">
              <a:buAutoNum type="arabicPeriod"/>
            </a:pPr>
            <a:r>
              <a:rPr lang="he-IL" dirty="0">
                <a:solidFill>
                  <a:srgbClr val="FF0000"/>
                </a:solidFill>
              </a:rPr>
              <a:t>ספיקת שעת השיא או 70 % בפיזור לצרכנים השונים</a:t>
            </a:r>
          </a:p>
          <a:p>
            <a:pPr marL="342900" indent="-342900">
              <a:buAutoNum type="arabicPeriod"/>
            </a:pPr>
            <a:endParaRPr lang="he-IL" dirty="0"/>
          </a:p>
          <a:p>
            <a:pPr marL="342900" indent="-342900">
              <a:buAutoNum type="arabicPeriod"/>
            </a:pPr>
            <a:endParaRPr lang="he-IL" dirty="0"/>
          </a:p>
        </p:txBody>
      </p:sp>
      <p:sp>
        <p:nvSpPr>
          <p:cNvPr id="9" name="חץ למטה 8"/>
          <p:cNvSpPr/>
          <p:nvPr/>
        </p:nvSpPr>
        <p:spPr>
          <a:xfrm>
            <a:off x="9403976" y="2980515"/>
            <a:ext cx="484094" cy="1017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7543799" y="4185072"/>
            <a:ext cx="4204447" cy="1776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לחצי מים להספקה יתוכננו בתחום 2.5- 6.0 אט' בחיבורי הצרכן</a:t>
            </a:r>
          </a:p>
          <a:p>
            <a:pPr algn="ctr"/>
            <a:r>
              <a:rPr lang="he-IL" dirty="0"/>
              <a:t>לחץ רצוי 5 אט' </a:t>
            </a:r>
            <a:r>
              <a:rPr lang="he-IL" dirty="0" err="1"/>
              <a:t>להמנע</a:t>
            </a:r>
            <a:r>
              <a:rPr lang="he-IL" dirty="0"/>
              <a:t> מעודף לחץ ובזבוז מים</a:t>
            </a:r>
          </a:p>
        </p:txBody>
      </p:sp>
      <p:sp>
        <p:nvSpPr>
          <p:cNvPr id="11" name="הסבר מלבני 10"/>
          <p:cNvSpPr/>
          <p:nvPr/>
        </p:nvSpPr>
        <p:spPr>
          <a:xfrm rot="8393731" flipV="1">
            <a:off x="-559641" y="1471974"/>
            <a:ext cx="1900518" cy="5827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התחיות סופיות ע"י רשות הכבאות </a:t>
            </a:r>
          </a:p>
        </p:txBody>
      </p:sp>
    </p:spTree>
    <p:extLst>
      <p:ext uri="{BB962C8B-B14F-4D97-AF65-F5344CB8AC3E}">
        <p14:creationId xmlns:p14="http://schemas.microsoft.com/office/powerpoint/2010/main" val="317571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0235" y="-977537"/>
            <a:ext cx="10515600" cy="872004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תהליך קבלת החלטה על הפרויקט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6302188" y="1703294"/>
            <a:ext cx="2707341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תכנית אב כללית :</a:t>
            </a:r>
          </a:p>
          <a:p>
            <a:pPr algn="ctr"/>
            <a:r>
              <a:rPr lang="he-IL" dirty="0"/>
              <a:t>אזורי לחץ לפי טופוגרפיה</a:t>
            </a:r>
          </a:p>
          <a:p>
            <a:pPr algn="ctr"/>
            <a:r>
              <a:rPr lang="he-IL" dirty="0"/>
              <a:t>ספיקות מתוכננות בקווים</a:t>
            </a:r>
          </a:p>
          <a:p>
            <a:pPr algn="ctr"/>
            <a:r>
              <a:rPr lang="he-IL" dirty="0"/>
              <a:t>מקורות הספקה וחיבורם למערכת המים</a:t>
            </a:r>
          </a:p>
          <a:p>
            <a:pPr algn="ctr"/>
            <a:r>
              <a:rPr lang="he-IL" dirty="0"/>
              <a:t>תחנות שאיבה </a:t>
            </a:r>
          </a:p>
          <a:p>
            <a:pPr algn="ctr"/>
            <a:r>
              <a:rPr lang="he-IL" dirty="0"/>
              <a:t>בריכות מים</a:t>
            </a:r>
          </a:p>
          <a:p>
            <a:pPr algn="ctr"/>
            <a:endParaRPr lang="he-IL" dirty="0"/>
          </a:p>
        </p:txBody>
      </p:sp>
      <p:sp>
        <p:nvSpPr>
          <p:cNvPr id="5" name="חץ שמאלה 4"/>
          <p:cNvSpPr/>
          <p:nvPr/>
        </p:nvSpPr>
        <p:spPr>
          <a:xfrm>
            <a:off x="5567082" y="2707341"/>
            <a:ext cx="735106" cy="537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393576" y="1640541"/>
            <a:ext cx="3173506" cy="3379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>
                <a:solidFill>
                  <a:srgbClr val="FFFF00"/>
                </a:solidFill>
              </a:rPr>
              <a:t>סכימת</a:t>
            </a:r>
            <a:r>
              <a:rPr lang="he-IL" dirty="0">
                <a:solidFill>
                  <a:srgbClr val="FFFF00"/>
                </a:solidFill>
              </a:rPr>
              <a:t> זרימה של מערכת המים:</a:t>
            </a:r>
          </a:p>
          <a:p>
            <a:pPr algn="ctr"/>
            <a:r>
              <a:rPr lang="he-IL" dirty="0" err="1">
                <a:solidFill>
                  <a:srgbClr val="FFFF00"/>
                </a:solidFill>
              </a:rPr>
              <a:t>איזורי</a:t>
            </a:r>
            <a:r>
              <a:rPr lang="he-IL" dirty="0">
                <a:solidFill>
                  <a:srgbClr val="FFFF00"/>
                </a:solidFill>
              </a:rPr>
              <a:t> לחץ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מספרי צמתים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נתוני קוים קוטר ואורך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ספיקות שיא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עומד, גובה ,לחץ בצמתים </a:t>
            </a:r>
            <a:r>
              <a:rPr lang="en-US" dirty="0">
                <a:solidFill>
                  <a:srgbClr val="FFFF00"/>
                </a:solidFill>
              </a:rPr>
              <a:t>H.T.P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משאבות – נתוני עקומות שאיבה</a:t>
            </a:r>
          </a:p>
          <a:p>
            <a:pPr algn="ctr"/>
            <a:r>
              <a:rPr lang="he-IL" dirty="0">
                <a:solidFill>
                  <a:srgbClr val="FFFF00"/>
                </a:solidFill>
              </a:rPr>
              <a:t>בריכות – רום תחתית בריכה ונפח</a:t>
            </a:r>
          </a:p>
        </p:txBody>
      </p:sp>
      <p:sp>
        <p:nvSpPr>
          <p:cNvPr id="7" name="מלבן 6"/>
          <p:cNvSpPr/>
          <p:nvPr/>
        </p:nvSpPr>
        <p:spPr>
          <a:xfrm rot="10800000" flipH="1" flipV="1">
            <a:off x="9601200" y="1783973"/>
            <a:ext cx="2124635" cy="226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מיפוי מערכת מים קיימת</a:t>
            </a:r>
          </a:p>
          <a:p>
            <a:pPr algn="ctr"/>
            <a:r>
              <a:rPr lang="he-IL" dirty="0"/>
              <a:t>אפשרות רצויה למיפוי כל תשתיות היישוב</a:t>
            </a:r>
          </a:p>
        </p:txBody>
      </p:sp>
      <p:sp>
        <p:nvSpPr>
          <p:cNvPr id="8" name="חץ שמאלה 7"/>
          <p:cNvSpPr/>
          <p:nvPr/>
        </p:nvSpPr>
        <p:spPr>
          <a:xfrm>
            <a:off x="9009529" y="2788024"/>
            <a:ext cx="564777" cy="394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 rot="10800000" flipV="1">
            <a:off x="5504329" y="4733364"/>
            <a:ext cx="4096871" cy="1891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he-IL" dirty="0"/>
              <a:t>בדיקת המערכת חישובים הידראוליים לספיקות ולחצים לפי שנת היעד</a:t>
            </a:r>
          </a:p>
          <a:p>
            <a:pPr algn="ctr"/>
            <a:endParaRPr lang="he-IL" dirty="0"/>
          </a:p>
        </p:txBody>
      </p:sp>
      <p:sp>
        <p:nvSpPr>
          <p:cNvPr id="13" name="חץ מכופף למעלה 12"/>
          <p:cNvSpPr/>
          <p:nvPr/>
        </p:nvSpPr>
        <p:spPr>
          <a:xfrm rot="5400000">
            <a:off x="4646940" y="4926246"/>
            <a:ext cx="763398" cy="9513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994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3000" y="-728271"/>
            <a:ext cx="10515600" cy="503286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2060"/>
                </a:solidFill>
              </a:rPr>
              <a:t>תהליך קבלת החלטה על הפרויקט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0201275" y="1600200"/>
            <a:ext cx="1457325" cy="215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תוצרי החישובים מפת הפרויקט </a:t>
            </a:r>
          </a:p>
          <a:p>
            <a:pPr algn="ctr"/>
            <a:r>
              <a:rPr lang="he-IL" dirty="0"/>
              <a:t>נתוני ספיקות ולחצים</a:t>
            </a:r>
          </a:p>
          <a:p>
            <a:pPr algn="ctr"/>
            <a:r>
              <a:rPr lang="he-IL" dirty="0"/>
              <a:t>נתוני קטרים וסוג הצנרת</a:t>
            </a:r>
          </a:p>
        </p:txBody>
      </p:sp>
      <p:sp>
        <p:nvSpPr>
          <p:cNvPr id="4" name="חץ שמאלה 3"/>
          <p:cNvSpPr/>
          <p:nvPr/>
        </p:nvSpPr>
        <p:spPr>
          <a:xfrm>
            <a:off x="9429750" y="2028824"/>
            <a:ext cx="771526" cy="428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81925" y="1600200"/>
            <a:ext cx="1647825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עריכת אומדן </a:t>
            </a:r>
          </a:p>
          <a:p>
            <a:pPr algn="ctr"/>
            <a:r>
              <a:rPr lang="he-IL" dirty="0"/>
              <a:t>לפי מחירון של משרד החקלאות</a:t>
            </a:r>
          </a:p>
        </p:txBody>
      </p:sp>
      <p:sp>
        <p:nvSpPr>
          <p:cNvPr id="6" name="חץ שמאלה 5"/>
          <p:cNvSpPr/>
          <p:nvPr/>
        </p:nvSpPr>
        <p:spPr>
          <a:xfrm>
            <a:off x="6993030" y="1953185"/>
            <a:ext cx="788894" cy="703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 rot="10800000" flipH="1" flipV="1">
            <a:off x="5308507" y="1308006"/>
            <a:ext cx="1649506" cy="217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החלטה על עדיפויות לביצוע לפי מצב מערכת המים מותאם לזכאות במונחי השקעה כספית</a:t>
            </a:r>
          </a:p>
        </p:txBody>
      </p:sp>
      <p:sp>
        <p:nvSpPr>
          <p:cNvPr id="8" name="מלבן עם פינות אלכסוניות מעוגלות 7"/>
          <p:cNvSpPr/>
          <p:nvPr/>
        </p:nvSpPr>
        <p:spPr>
          <a:xfrm>
            <a:off x="3112293" y="1709456"/>
            <a:ext cx="1506071" cy="11911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הכנת תיק שיפוט הנדסי כולל הערכה כספית</a:t>
            </a:r>
          </a:p>
        </p:txBody>
      </p:sp>
      <p:sp>
        <p:nvSpPr>
          <p:cNvPr id="9" name="חץ שמאלה 8"/>
          <p:cNvSpPr/>
          <p:nvPr/>
        </p:nvSpPr>
        <p:spPr>
          <a:xfrm>
            <a:off x="4618364" y="1953185"/>
            <a:ext cx="655126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שמאלה 9"/>
          <p:cNvSpPr/>
          <p:nvPr/>
        </p:nvSpPr>
        <p:spPr>
          <a:xfrm>
            <a:off x="2617694" y="2274653"/>
            <a:ext cx="494599" cy="477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 rot="10800000" flipH="1" flipV="1">
            <a:off x="304800" y="1709456"/>
            <a:ext cx="2277877" cy="14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הגשת שיפוט במחוז למשרד החקלאות</a:t>
            </a:r>
          </a:p>
          <a:p>
            <a:pPr algn="ctr"/>
            <a:r>
              <a:rPr lang="he-IL" dirty="0"/>
              <a:t>כולל מסמכים חתומים של המשק </a:t>
            </a:r>
          </a:p>
        </p:txBody>
      </p:sp>
      <p:sp>
        <p:nvSpPr>
          <p:cNvPr id="12" name="חץ מכופף למעלה 11"/>
          <p:cNvSpPr/>
          <p:nvPr/>
        </p:nvSpPr>
        <p:spPr>
          <a:xfrm rot="5400000">
            <a:off x="1419855" y="3293268"/>
            <a:ext cx="1428330" cy="11205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2694315" y="3830800"/>
            <a:ext cx="1696431" cy="1775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קבלת כתב אישור </a:t>
            </a:r>
            <a:r>
              <a:rPr lang="he-IL" dirty="0" err="1"/>
              <a:t>מינהלת</a:t>
            </a:r>
            <a:r>
              <a:rPr lang="he-IL" dirty="0"/>
              <a:t> השקעות משרד החקלאות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5078926" y="4033136"/>
            <a:ext cx="1696431" cy="1370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הכנת תיק תכנון מפורט וקבלת הצעות קבלנים לביצוע</a:t>
            </a:r>
          </a:p>
        </p:txBody>
      </p:sp>
      <p:sp>
        <p:nvSpPr>
          <p:cNvPr id="15" name="חץ ימינה 14"/>
          <p:cNvSpPr/>
          <p:nvPr/>
        </p:nvSpPr>
        <p:spPr>
          <a:xfrm>
            <a:off x="4390746" y="4177553"/>
            <a:ext cx="665348" cy="54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חץ ימינה מחורץ 15"/>
          <p:cNvSpPr/>
          <p:nvPr/>
        </p:nvSpPr>
        <p:spPr>
          <a:xfrm>
            <a:off x="6798189" y="4177553"/>
            <a:ext cx="848705" cy="540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שושה 16"/>
          <p:cNvSpPr/>
          <p:nvPr/>
        </p:nvSpPr>
        <p:spPr>
          <a:xfrm rot="10800000" flipH="1" flipV="1">
            <a:off x="7669726" y="3596282"/>
            <a:ext cx="1677801" cy="17032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ביצוע פרויקט מאושר באמצעות קבלן זוכה</a:t>
            </a:r>
          </a:p>
        </p:txBody>
      </p:sp>
      <p:sp>
        <p:nvSpPr>
          <p:cNvPr id="18" name="חץ למטה 17"/>
          <p:cNvSpPr/>
          <p:nvPr/>
        </p:nvSpPr>
        <p:spPr>
          <a:xfrm>
            <a:off x="8299356" y="5307106"/>
            <a:ext cx="306481" cy="29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>
            <a:off x="7536656" y="5613340"/>
            <a:ext cx="2763791" cy="1147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הגשת חשבונות קבלן באישור מפקח באתר לאחר מדידת ביצוע בפועל</a:t>
            </a:r>
          </a:p>
        </p:txBody>
      </p:sp>
      <p:sp>
        <p:nvSpPr>
          <p:cNvPr id="20" name="חץ שמאלה 19"/>
          <p:cNvSpPr/>
          <p:nvPr/>
        </p:nvSpPr>
        <p:spPr>
          <a:xfrm>
            <a:off x="6553200" y="6104965"/>
            <a:ext cx="983456" cy="4930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4096871" y="5953999"/>
            <a:ext cx="2456329" cy="644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קבלת תמיכה כספית בגובה הזכאות</a:t>
            </a:r>
          </a:p>
        </p:txBody>
      </p:sp>
      <p:sp>
        <p:nvSpPr>
          <p:cNvPr id="22" name="הסבר אליפטי 21"/>
          <p:cNvSpPr/>
          <p:nvPr/>
        </p:nvSpPr>
        <p:spPr>
          <a:xfrm>
            <a:off x="4889266" y="606514"/>
            <a:ext cx="2780460" cy="6205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החלטה על סוג צנרת וציוד </a:t>
            </a:r>
          </a:p>
        </p:txBody>
      </p:sp>
    </p:spTree>
    <p:extLst>
      <p:ext uri="{BB962C8B-B14F-4D97-AF65-F5344CB8AC3E}">
        <p14:creationId xmlns:p14="http://schemas.microsoft.com/office/powerpoint/2010/main" val="255752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81635" y="-884941"/>
            <a:ext cx="10515600" cy="728569"/>
          </a:xfrm>
        </p:spPr>
        <p:txBody>
          <a:bodyPr>
            <a:normAutofit fontScale="90000"/>
          </a:bodyPr>
          <a:lstStyle/>
          <a:p>
            <a:r>
              <a:rPr lang="he-IL" dirty="0"/>
              <a:t>נספח חתך אופייני לתאום תשתיות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9435" y="1550894"/>
            <a:ext cx="57284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חשיבות למיפוי תשתיות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871881" y="2097741"/>
            <a:ext cx="609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לאחר מיפוי ותכנון – הכנת מפת תאום תשתיות</a:t>
            </a:r>
          </a:p>
        </p:txBody>
      </p:sp>
    </p:spTree>
    <p:extLst>
      <p:ext uri="{BB962C8B-B14F-4D97-AF65-F5344CB8AC3E}">
        <p14:creationId xmlns:p14="http://schemas.microsoft.com/office/powerpoint/2010/main" val="165960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309</TotalTime>
  <Words>1196</Words>
  <Application>Microsoft Office PowerPoint</Application>
  <PresentationFormat>מסך רחב</PresentationFormat>
  <Paragraphs>299</Paragraphs>
  <Slides>18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Garamond</vt:lpstr>
      <vt:lpstr>Symbol</vt:lpstr>
      <vt:lpstr>Times New Roman</vt:lpstr>
      <vt:lpstr>Wingdings</vt:lpstr>
      <vt:lpstr>אורגני</vt:lpstr>
      <vt:lpstr>מסמך</vt:lpstr>
      <vt:lpstr>הסכם המים</vt:lpstr>
      <vt:lpstr>תרשים זרימה לתהליך ניצול התמיכה בהסדר המים</vt:lpstr>
      <vt:lpstr>תרשים זרימה לתהליך ניצול התמיכה בהסדר המים</vt:lpstr>
      <vt:lpstr>חתך אופיני לתשתיות</vt:lpstr>
      <vt:lpstr>תכנית אב לרשת המים</vt:lpstr>
      <vt:lpstr>תהליך קבלת החלטה על הפרויקט</vt:lpstr>
      <vt:lpstr>תהליך קבלת החלטה על הפרויקט</vt:lpstr>
      <vt:lpstr>תהליך קבלת החלטה על הפרויקט</vt:lpstr>
      <vt:lpstr>נספח חתך אופייני לתאום תשתיות</vt:lpstr>
      <vt:lpstr>פרשה טכנית- הנדסית להסדר המים</vt:lpstr>
      <vt:lpstr>תוכן פרשה טכנית</vt:lpstr>
      <vt:lpstr>נתוני מכסות מים מתוכננות</vt:lpstr>
      <vt:lpstr>נתוני הישוב</vt:lpstr>
      <vt:lpstr>ספיקת תכן ולחץ מינימלי ברשת</vt:lpstr>
      <vt:lpstr>לוח מים</vt:lpstr>
      <vt:lpstr>חישובים הידראוליים</vt:lpstr>
      <vt:lpstr>אומדן עלויות לפי מחירון נורמטיבי של משרד החקלאות</vt:lpstr>
      <vt:lpstr>תודה על ההקשבה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הסכם המים</dc:title>
  <dc:creator>win</dc:creator>
  <cp:lastModifiedBy>malkar</cp:lastModifiedBy>
  <cp:revision>36</cp:revision>
  <dcterms:created xsi:type="dcterms:W3CDTF">2019-02-10T18:26:09Z</dcterms:created>
  <dcterms:modified xsi:type="dcterms:W3CDTF">2019-02-14T11:16:35Z</dcterms:modified>
</cp:coreProperties>
</file>